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</p:sldIdLst>
  <p:sldSz cy="5143500" cx="9144000"/>
  <p:notesSz cx="6858000" cy="9144000"/>
  <p:embeddedFontLst>
    <p:embeddedFont>
      <p:font typeface="Roboto"/>
      <p:regular r:id="rId27"/>
      <p:bold r:id="rId28"/>
      <p:italic r:id="rId29"/>
      <p:boldItalic r:id="rId30"/>
    </p:embeddedFont>
    <p:embeddedFont>
      <p:font typeface="Proxima Nova"/>
      <p:regular r:id="rId31"/>
      <p:bold r:id="rId32"/>
      <p:italic r:id="rId33"/>
      <p:boldItalic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font" Target="fonts/Roboto-bold.fntdata"/><Relationship Id="rId27" Type="http://schemas.openxmlformats.org/officeDocument/2006/relationships/font" Target="fonts/Roboto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Roboto-italic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ProximaNova-regular.fntdata"/><Relationship Id="rId30" Type="http://schemas.openxmlformats.org/officeDocument/2006/relationships/font" Target="fonts/Roboto-boldItalic.fntdata"/><Relationship Id="rId11" Type="http://schemas.openxmlformats.org/officeDocument/2006/relationships/slide" Target="slides/slide7.xml"/><Relationship Id="rId33" Type="http://schemas.openxmlformats.org/officeDocument/2006/relationships/font" Target="fonts/ProximaNova-italic.fntdata"/><Relationship Id="rId10" Type="http://schemas.openxmlformats.org/officeDocument/2006/relationships/slide" Target="slides/slide6.xml"/><Relationship Id="rId32" Type="http://schemas.openxmlformats.org/officeDocument/2006/relationships/font" Target="fonts/ProximaNova-bold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34" Type="http://schemas.openxmlformats.org/officeDocument/2006/relationships/font" Target="fonts/ProximaNova-boldItalic.fntdata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42e3e7cd_1_16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42e3e7cd_1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26af52810d_1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126af52810d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1262bf3c448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1262bf3c448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d4400e736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d4400e736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cb9a3abeb_0_23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cb9a3abeb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12754290892_3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12754290892_3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d4400e736_2_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d4400e736_2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1b6defb809_0_3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11b6defb809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742e3e7c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742e3e7c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12754290892_17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12754290892_17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1262bf3c448_1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1262bf3c448_1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f3eee75cf4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f3eee75cf4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1262bf3c448_1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1262bf3c448_1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12754290892_17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12754290892_17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1262bf3c448_1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1262bf3c448_1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742e3e7cd_1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742e3e7cd_1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d9c40d9f9_0_2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d9c40d9f9_0_2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264b2bc799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1264b2bc799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2236779ec8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12236779ec8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26af52810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126af52810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1b6defb809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11b6defb809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25c3790fa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125c3790fa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>
    <mc:Choice Requires="p14">
      <p:transition spd="slow" p14:dur="1500">
        <p:fade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jpg"/><Relationship Id="rId4" Type="http://schemas.openxmlformats.org/officeDocument/2006/relationships/hyperlink" Target="http://drive.google.com/file/d/1zYsmHF4DujPzxwyNsLGr51nzXeHJTpA4/view" TargetMode="External"/><Relationship Id="rId5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Relationship Id="rId4" Type="http://schemas.openxmlformats.org/officeDocument/2006/relationships/image" Target="../media/image31.jpg"/><Relationship Id="rId5" Type="http://schemas.openxmlformats.org/officeDocument/2006/relationships/image" Target="../media/image33.jpg"/><Relationship Id="rId6" Type="http://schemas.openxmlformats.org/officeDocument/2006/relationships/image" Target="../media/image30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0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4.jpg"/><Relationship Id="rId4" Type="http://schemas.openxmlformats.org/officeDocument/2006/relationships/image" Target="../media/image37.jpg"/><Relationship Id="rId10" Type="http://schemas.openxmlformats.org/officeDocument/2006/relationships/image" Target="../media/image48.jpg"/><Relationship Id="rId9" Type="http://schemas.openxmlformats.org/officeDocument/2006/relationships/image" Target="../media/image50.jpg"/><Relationship Id="rId5" Type="http://schemas.openxmlformats.org/officeDocument/2006/relationships/image" Target="../media/image47.jpg"/><Relationship Id="rId6" Type="http://schemas.openxmlformats.org/officeDocument/2006/relationships/image" Target="../media/image38.jpg"/><Relationship Id="rId7" Type="http://schemas.openxmlformats.org/officeDocument/2006/relationships/image" Target="../media/image51.jpg"/><Relationship Id="rId8" Type="http://schemas.openxmlformats.org/officeDocument/2006/relationships/image" Target="../media/image46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1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3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6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1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9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3.jpg"/><Relationship Id="rId4" Type="http://schemas.openxmlformats.org/officeDocument/2006/relationships/image" Target="../media/image49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3.jpg"/><Relationship Id="rId4" Type="http://schemas.openxmlformats.org/officeDocument/2006/relationships/image" Target="../media/image44.jpg"/><Relationship Id="rId5" Type="http://schemas.openxmlformats.org/officeDocument/2006/relationships/image" Target="../media/image45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g"/><Relationship Id="rId4" Type="http://schemas.openxmlformats.org/officeDocument/2006/relationships/image" Target="../media/image4.png"/><Relationship Id="rId5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Relationship Id="rId4" Type="http://schemas.openxmlformats.org/officeDocument/2006/relationships/image" Target="../media/image6.png"/><Relationship Id="rId5" Type="http://schemas.openxmlformats.org/officeDocument/2006/relationships/image" Target="../media/image19.jpg"/><Relationship Id="rId6" Type="http://schemas.openxmlformats.org/officeDocument/2006/relationships/image" Target="../media/image16.jpg"/><Relationship Id="rId7" Type="http://schemas.openxmlformats.org/officeDocument/2006/relationships/image" Target="../media/image1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jpg"/><Relationship Id="rId4" Type="http://schemas.openxmlformats.org/officeDocument/2006/relationships/image" Target="../media/image22.jpg"/><Relationship Id="rId5" Type="http://schemas.openxmlformats.org/officeDocument/2006/relationships/image" Target="../media/image21.jpg"/><Relationship Id="rId6" Type="http://schemas.openxmlformats.org/officeDocument/2006/relationships/image" Target="../media/image1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Relationship Id="rId4" Type="http://schemas.openxmlformats.org/officeDocument/2006/relationships/image" Target="../media/image11.png"/><Relationship Id="rId5" Type="http://schemas.openxmlformats.org/officeDocument/2006/relationships/image" Target="../media/image8.png"/><Relationship Id="rId6" Type="http://schemas.openxmlformats.org/officeDocument/2006/relationships/image" Target="../media/image1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5.jpg"/><Relationship Id="rId4" Type="http://schemas.openxmlformats.org/officeDocument/2006/relationships/image" Target="../media/image23.jpg"/><Relationship Id="rId11" Type="http://schemas.openxmlformats.org/officeDocument/2006/relationships/image" Target="../media/image32.jpg"/><Relationship Id="rId10" Type="http://schemas.openxmlformats.org/officeDocument/2006/relationships/image" Target="../media/image26.jpg"/><Relationship Id="rId9" Type="http://schemas.openxmlformats.org/officeDocument/2006/relationships/image" Target="../media/image29.jpg"/><Relationship Id="rId5" Type="http://schemas.openxmlformats.org/officeDocument/2006/relationships/image" Target="../media/image27.jpg"/><Relationship Id="rId6" Type="http://schemas.openxmlformats.org/officeDocument/2006/relationships/image" Target="../media/image35.jpg"/><Relationship Id="rId7" Type="http://schemas.openxmlformats.org/officeDocument/2006/relationships/image" Target="../media/image28.jpg"/><Relationship Id="rId8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idx="4294967295" type="ctrTitle"/>
          </p:nvPr>
        </p:nvSpPr>
        <p:spPr>
          <a:xfrm>
            <a:off x="331650" y="260425"/>
            <a:ext cx="8480700" cy="30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5300"/>
              <a:t>Progetto di classe</a:t>
            </a:r>
            <a:r>
              <a:rPr b="1" lang="it" sz="5300"/>
              <a:t> per la </a:t>
            </a:r>
            <a:br>
              <a:rPr b="1" lang="it" sz="5300"/>
            </a:br>
            <a:r>
              <a:rPr b="1" lang="it" sz="5300"/>
              <a:t>settimana della scienza </a:t>
            </a:r>
            <a:endParaRPr b="1" sz="53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550">
                <a:latin typeface="Roboto"/>
                <a:ea typeface="Roboto"/>
                <a:cs typeface="Roboto"/>
                <a:sym typeface="Roboto"/>
              </a:rPr>
              <a:t>la chimica nella</a:t>
            </a:r>
            <a:endParaRPr sz="3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55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1" lang="it" sz="3550">
                <a:latin typeface="Roboto"/>
                <a:ea typeface="Roboto"/>
                <a:cs typeface="Roboto"/>
                <a:sym typeface="Roboto"/>
              </a:rPr>
              <a:t>vita di tutti i giorni</a:t>
            </a:r>
            <a:endParaRPr b="1" sz="7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200"/>
              <a:t>1B</a:t>
            </a:r>
            <a:endParaRPr b="1" sz="3200"/>
          </a:p>
        </p:txBody>
      </p:sp>
      <p:pic>
        <p:nvPicPr>
          <p:cNvPr id="55" name="Google Shape;55;p13" title="MBB  Beach Vlog No Copyright Music.mp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3436825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22"/>
          <p:cNvSpPr txBox="1"/>
          <p:nvPr>
            <p:ph idx="1" type="body"/>
          </p:nvPr>
        </p:nvSpPr>
        <p:spPr>
          <a:xfrm>
            <a:off x="0" y="-70450"/>
            <a:ext cx="9144000" cy="5214000"/>
          </a:xfrm>
          <a:prstGeom prst="rect">
            <a:avLst/>
          </a:prstGeom>
          <a:solidFill>
            <a:srgbClr val="FFD966"/>
          </a:solidFill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    </a:t>
            </a:r>
            <a:r>
              <a:rPr b="1" lang="it" sz="2000">
                <a:solidFill>
                  <a:srgbClr val="FF0000"/>
                </a:solidFill>
              </a:rPr>
              <a:t>CELLULA VEGETALE</a:t>
            </a:r>
            <a:r>
              <a:rPr lang="it" sz="2200"/>
              <a:t>  </a:t>
            </a:r>
            <a:r>
              <a:rPr lang="it"/>
              <a:t>              </a:t>
            </a:r>
            <a:r>
              <a:rPr b="1" lang="it">
                <a:solidFill>
                  <a:schemeClr val="dk1"/>
                </a:solidFill>
              </a:rPr>
              <a:t>VACUOLI</a:t>
            </a:r>
            <a:r>
              <a:rPr lang="it"/>
              <a:t>                                                 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it" sz="1600">
                <a:solidFill>
                  <a:schemeClr val="dk1"/>
                </a:solidFill>
              </a:rPr>
              <a:t>MI</a:t>
            </a:r>
            <a:r>
              <a:rPr b="1" lang="it" sz="1600">
                <a:solidFill>
                  <a:schemeClr val="dk1"/>
                </a:solidFill>
              </a:rPr>
              <a:t>TOCONDRI</a:t>
            </a:r>
            <a:r>
              <a:rPr lang="it" sz="1600">
                <a:solidFill>
                  <a:schemeClr val="dk1"/>
                </a:solidFill>
              </a:rPr>
              <a:t>                                                                </a:t>
            </a:r>
            <a:r>
              <a:rPr b="1" lang="it" sz="1600">
                <a:solidFill>
                  <a:schemeClr val="dk1"/>
                </a:solidFill>
              </a:rPr>
              <a:t>NUCLEO</a:t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it"/>
              <a:t>  </a:t>
            </a:r>
            <a:r>
              <a:rPr b="1" lang="it" sz="1600">
                <a:solidFill>
                  <a:schemeClr val="dk1"/>
                </a:solidFill>
              </a:rPr>
              <a:t>MEMBRANA</a:t>
            </a:r>
            <a:r>
              <a:rPr b="1" lang="it"/>
              <a:t>     </a:t>
            </a:r>
            <a:r>
              <a:rPr lang="it"/>
              <a:t>    </a:t>
            </a:r>
            <a:r>
              <a:rPr lang="it"/>
              <a:t>                                             </a:t>
            </a:r>
            <a:r>
              <a:rPr b="1" lang="it" sz="1600">
                <a:solidFill>
                  <a:schemeClr val="dk1"/>
                </a:solidFill>
              </a:rPr>
              <a:t>CITOPLASMA</a:t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it" sz="1600">
                <a:solidFill>
                  <a:schemeClr val="dk1"/>
                </a:solidFill>
              </a:rPr>
              <a:t>CLOROPLASTI</a:t>
            </a:r>
            <a:r>
              <a:rPr lang="it" sz="1600">
                <a:solidFill>
                  <a:schemeClr val="dk1"/>
                </a:solidFill>
              </a:rPr>
              <a:t>                                                                          </a:t>
            </a:r>
            <a:r>
              <a:rPr b="1" lang="it" sz="1600">
                <a:solidFill>
                  <a:srgbClr val="FF0000"/>
                </a:solidFill>
              </a:rPr>
              <a:t> </a:t>
            </a:r>
            <a:endParaRPr b="1" sz="16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it" sz="1600">
                <a:solidFill>
                  <a:srgbClr val="CC0000"/>
                </a:solidFill>
              </a:rPr>
              <a:t> </a:t>
            </a:r>
            <a:r>
              <a:rPr b="1" lang="it" sz="1600">
                <a:solidFill>
                  <a:schemeClr val="dk1"/>
                </a:solidFill>
              </a:rPr>
              <a:t>                                               LISOSOMI                                               </a:t>
            </a:r>
            <a:r>
              <a:rPr b="1" lang="it" sz="2000">
                <a:solidFill>
                  <a:srgbClr val="FF0000"/>
                </a:solidFill>
              </a:rPr>
              <a:t>CELLULA ANIMALE    </a:t>
            </a:r>
            <a:r>
              <a:rPr b="1" lang="it" sz="1600">
                <a:solidFill>
                  <a:schemeClr val="dk1"/>
                </a:solidFill>
              </a:rPr>
              <a:t>                                    </a:t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it" sz="1600">
                <a:solidFill>
                  <a:srgbClr val="CC0000"/>
                </a:solidFill>
              </a:rPr>
              <a:t>                                                        C</a:t>
            </a:r>
            <a:endParaRPr b="1" sz="1600"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it" sz="1600">
                <a:solidFill>
                  <a:srgbClr val="CC0000"/>
                </a:solidFill>
              </a:rPr>
              <a:t>                                                 </a:t>
            </a:r>
            <a:endParaRPr b="1" sz="1600"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it" sz="1600">
                <a:solidFill>
                  <a:schemeClr val="dk1"/>
                </a:solidFill>
              </a:rPr>
              <a:t>                                             LISOSOMI</a:t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it" sz="1600">
                <a:solidFill>
                  <a:schemeClr val="dk1"/>
                </a:solidFill>
              </a:rPr>
              <a:t>                                             MITOCONDRI                                                                                 </a:t>
            </a:r>
            <a:r>
              <a:rPr b="1" lang="it" sz="1600">
                <a:solidFill>
                  <a:schemeClr val="dk1"/>
                </a:solidFill>
              </a:rPr>
              <a:t>NUCLEO</a:t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it" sz="1600">
                <a:solidFill>
                  <a:schemeClr val="dk1"/>
                </a:solidFill>
              </a:rPr>
              <a:t>                                             CITOPLASMA  </a:t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it" sz="1600">
                <a:solidFill>
                  <a:schemeClr val="dk1"/>
                </a:solidFill>
              </a:rPr>
              <a:t>                                                  MEMBRANA   </a:t>
            </a:r>
            <a:endParaRPr b="1" sz="1600">
              <a:solidFill>
                <a:schemeClr val="dk1"/>
              </a:solidFill>
            </a:endParaRPr>
          </a:p>
        </p:txBody>
      </p:sp>
      <p:pic>
        <p:nvPicPr>
          <p:cNvPr id="163" name="Google Shape;163;p22"/>
          <p:cNvPicPr preferRelativeResize="0"/>
          <p:nvPr/>
        </p:nvPicPr>
        <p:blipFill rotWithShape="1">
          <a:blip r:embed="rId3">
            <a:alphaModFix/>
          </a:blip>
          <a:srcRect b="0" l="-7069" r="7070" t="0"/>
          <a:stretch/>
        </p:blipFill>
        <p:spPr>
          <a:xfrm>
            <a:off x="1626525" y="634950"/>
            <a:ext cx="2657475" cy="24538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4" name="Google Shape;164;p22"/>
          <p:cNvCxnSpPr/>
          <p:nvPr/>
        </p:nvCxnSpPr>
        <p:spPr>
          <a:xfrm>
            <a:off x="859500" y="1880125"/>
            <a:ext cx="1745700" cy="416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5" name="Google Shape;165;p22"/>
          <p:cNvCxnSpPr/>
          <p:nvPr/>
        </p:nvCxnSpPr>
        <p:spPr>
          <a:xfrm>
            <a:off x="1262375" y="684900"/>
            <a:ext cx="1437000" cy="792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6" name="Google Shape;166;p22"/>
          <p:cNvCxnSpPr/>
          <p:nvPr/>
        </p:nvCxnSpPr>
        <p:spPr>
          <a:xfrm flipH="1">
            <a:off x="3182925" y="295450"/>
            <a:ext cx="604200" cy="1195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7" name="Google Shape;167;p22"/>
          <p:cNvCxnSpPr/>
          <p:nvPr/>
        </p:nvCxnSpPr>
        <p:spPr>
          <a:xfrm flipH="1">
            <a:off x="3639350" y="657650"/>
            <a:ext cx="1535400" cy="1141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8" name="Google Shape;168;p22"/>
          <p:cNvCxnSpPr/>
          <p:nvPr/>
        </p:nvCxnSpPr>
        <p:spPr>
          <a:xfrm>
            <a:off x="1074350" y="1074350"/>
            <a:ext cx="1138800" cy="386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69" name="Google Shape;16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36063" y="2909838"/>
            <a:ext cx="2389576" cy="19696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0" name="Google Shape;170;p22"/>
          <p:cNvCxnSpPr/>
          <p:nvPr/>
        </p:nvCxnSpPr>
        <p:spPr>
          <a:xfrm>
            <a:off x="3639400" y="3357375"/>
            <a:ext cx="2081700" cy="523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1" name="Google Shape;171;p22"/>
          <p:cNvCxnSpPr/>
          <p:nvPr/>
        </p:nvCxnSpPr>
        <p:spPr>
          <a:xfrm>
            <a:off x="3975125" y="3733400"/>
            <a:ext cx="1812900" cy="322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2" name="Google Shape;172;p22"/>
          <p:cNvCxnSpPr/>
          <p:nvPr/>
        </p:nvCxnSpPr>
        <p:spPr>
          <a:xfrm flipH="1" rot="10800000">
            <a:off x="4055700" y="4189725"/>
            <a:ext cx="1692000" cy="282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3" name="Google Shape;173;p22"/>
          <p:cNvCxnSpPr/>
          <p:nvPr/>
        </p:nvCxnSpPr>
        <p:spPr>
          <a:xfrm flipH="1" rot="10800000">
            <a:off x="4163150" y="4485500"/>
            <a:ext cx="1987500" cy="335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74" name="Google Shape;174;p22"/>
          <p:cNvSpPr txBox="1"/>
          <p:nvPr/>
        </p:nvSpPr>
        <p:spPr>
          <a:xfrm>
            <a:off x="7520550" y="3805800"/>
            <a:ext cx="16236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6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   FLAGELLO</a:t>
            </a:r>
            <a:endParaRPr b="1" sz="16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175" name="Google Shape;175;p22"/>
          <p:cNvCxnSpPr/>
          <p:nvPr/>
        </p:nvCxnSpPr>
        <p:spPr>
          <a:xfrm flipH="1">
            <a:off x="7332400" y="4055700"/>
            <a:ext cx="591000" cy="268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6" name="Google Shape;176;p22"/>
          <p:cNvCxnSpPr/>
          <p:nvPr/>
        </p:nvCxnSpPr>
        <p:spPr>
          <a:xfrm flipH="1">
            <a:off x="3894575" y="1060925"/>
            <a:ext cx="1141500" cy="993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7" name="Google Shape;177;p22"/>
          <p:cNvCxnSpPr/>
          <p:nvPr/>
        </p:nvCxnSpPr>
        <p:spPr>
          <a:xfrm flipH="1">
            <a:off x="6513150" y="3625975"/>
            <a:ext cx="1571400" cy="214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2CC"/>
        </a:solidFill>
      </p:bgPr>
    </p:bg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987" y="162100"/>
            <a:ext cx="8668027" cy="329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1925" y="3454100"/>
            <a:ext cx="2494351" cy="151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54550" y="3454100"/>
            <a:ext cx="2016128" cy="151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86750" y="2785025"/>
            <a:ext cx="2417326" cy="151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FE2F3"/>
        </a:solid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4"/>
          <p:cNvSpPr txBox="1"/>
          <p:nvPr>
            <p:ph type="title"/>
          </p:nvPr>
        </p:nvSpPr>
        <p:spPr>
          <a:xfrm>
            <a:off x="357450" y="233100"/>
            <a:ext cx="5117700" cy="4677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4600">
                <a:solidFill>
                  <a:srgbClr val="CC0000"/>
                </a:solidFill>
              </a:rPr>
              <a:t>L’ipotesi</a:t>
            </a:r>
            <a:r>
              <a:rPr b="1" lang="it" sz="2500"/>
              <a:t> </a:t>
            </a:r>
            <a:endParaRPr b="1" sz="2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5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rgbClr val="000000"/>
                </a:solidFill>
              </a:rPr>
              <a:t>Secondo la nostra opinione  le sostanze che fanno più effetto alla fermentazione gonfiando il palloncino è la bottiglia con lo zucchero (saccarosio uno zucchero semplice)</a:t>
            </a:r>
            <a:endParaRPr sz="4900"/>
          </a:p>
        </p:txBody>
      </p:sp>
      <p:pic>
        <p:nvPicPr>
          <p:cNvPr id="191" name="Google Shape;191;p24"/>
          <p:cNvPicPr preferRelativeResize="0"/>
          <p:nvPr/>
        </p:nvPicPr>
        <p:blipFill rotWithShape="1">
          <a:blip r:embed="rId3">
            <a:alphaModFix/>
          </a:blip>
          <a:srcRect b="0" l="21728" r="0" t="0"/>
          <a:stretch/>
        </p:blipFill>
        <p:spPr>
          <a:xfrm>
            <a:off x="5664375" y="1100600"/>
            <a:ext cx="3279898" cy="3142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2CC"/>
        </a:solidFill>
      </p:bgPr>
    </p:bg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5"/>
          <p:cNvSpPr txBox="1"/>
          <p:nvPr>
            <p:ph type="title"/>
          </p:nvPr>
        </p:nvSpPr>
        <p:spPr>
          <a:xfrm>
            <a:off x="147400" y="1481175"/>
            <a:ext cx="4109100" cy="1587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00">
              <a:solidFill>
                <a:srgbClr val="FF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800">
              <a:solidFill>
                <a:srgbClr val="FF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4244">
                <a:solidFill>
                  <a:srgbClr val="FF0000"/>
                </a:solidFill>
              </a:rPr>
              <a:t>Il mio metodo    sperimentale</a:t>
            </a:r>
            <a:endParaRPr b="1" sz="4244">
              <a:solidFill>
                <a:srgbClr val="FF0000"/>
              </a:solidFill>
            </a:endParaRPr>
          </a:p>
        </p:txBody>
      </p:sp>
      <p:sp>
        <p:nvSpPr>
          <p:cNvPr id="197" name="Google Shape;197;p25"/>
          <p:cNvSpPr txBox="1"/>
          <p:nvPr>
            <p:ph idx="2" type="body"/>
          </p:nvPr>
        </p:nvSpPr>
        <p:spPr>
          <a:xfrm>
            <a:off x="4619750" y="-94000"/>
            <a:ext cx="4524000" cy="51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rgbClr val="FF0000"/>
                </a:solidFill>
              </a:rPr>
              <a:t>            cosa abbiamo sperimentato</a:t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</a:rPr>
              <a:t> Bottiglietta con= Lievito + Acqua + saccarosio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</a:rPr>
              <a:t> Bottiglietta con=  Acqua + Lievito + farina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</a:rPr>
              <a:t> Bottiglietta con= Acqua + Lievito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</a:rPr>
              <a:t>  P</a:t>
            </a:r>
            <a:r>
              <a:rPr lang="it">
                <a:solidFill>
                  <a:schemeClr val="dk1"/>
                </a:solidFill>
              </a:rPr>
              <a:t>anetto con= Acqua + Lievito + Farina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EAD3"/>
        </a:solid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6"/>
          <p:cNvSpPr txBox="1"/>
          <p:nvPr>
            <p:ph type="title"/>
          </p:nvPr>
        </p:nvSpPr>
        <p:spPr>
          <a:xfrm>
            <a:off x="4774300" y="-61425"/>
            <a:ext cx="4185000" cy="939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3600">
                <a:solidFill>
                  <a:srgbClr val="93C47D"/>
                </a:solidFill>
              </a:rPr>
              <a:t>PROCEDIMENTO</a:t>
            </a:r>
            <a:endParaRPr sz="2900">
              <a:solidFill>
                <a:srgbClr val="93C47D"/>
              </a:solidFill>
            </a:endParaRPr>
          </a:p>
        </p:txBody>
      </p:sp>
      <p:sp>
        <p:nvSpPr>
          <p:cNvPr id="203" name="Google Shape;203;p26"/>
          <p:cNvSpPr txBox="1"/>
          <p:nvPr>
            <p:ph idx="1" type="subTitle"/>
          </p:nvPr>
        </p:nvSpPr>
        <p:spPr>
          <a:xfrm>
            <a:off x="265500" y="1826425"/>
            <a:ext cx="4045200" cy="221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26"/>
          <p:cNvSpPr txBox="1"/>
          <p:nvPr/>
        </p:nvSpPr>
        <p:spPr>
          <a:xfrm>
            <a:off x="4914100" y="820225"/>
            <a:ext cx="4045200" cy="457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202124"/>
              </a:buClr>
              <a:buSzPts val="1200"/>
              <a:buFont typeface="Droid Serif"/>
              <a:buAutoNum type="arabicPeriod"/>
            </a:pPr>
            <a:r>
              <a:rPr lang="it" sz="1200">
                <a:solidFill>
                  <a:srgbClr val="202124"/>
                </a:solidFill>
                <a:latin typeface="Droid Serif"/>
                <a:ea typeface="Droid Serif"/>
                <a:cs typeface="Droid Serif"/>
                <a:sym typeface="Droid Serif"/>
              </a:rPr>
              <a:t>abbiamo messo il cubetto di lievito di birra nel becker e lo abbiamo spezzettato. </a:t>
            </a:r>
            <a:endParaRPr sz="1200">
              <a:solidFill>
                <a:srgbClr val="202124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indent="-3048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200"/>
              <a:buFont typeface="Droid Serif"/>
              <a:buAutoNum type="arabicPeriod"/>
            </a:pPr>
            <a:r>
              <a:rPr lang="it" sz="1200">
                <a:solidFill>
                  <a:srgbClr val="202124"/>
                </a:solidFill>
                <a:latin typeface="Droid Serif"/>
                <a:ea typeface="Droid Serif"/>
                <a:cs typeface="Droid Serif"/>
                <a:sym typeface="Droid Serif"/>
              </a:rPr>
              <a:t>abbiamo misurato con il cilindro graduato 200 ml di acqua e li abbiamo versati nel backer.</a:t>
            </a:r>
            <a:endParaRPr sz="1200">
              <a:solidFill>
                <a:srgbClr val="202124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indent="-3048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200"/>
              <a:buFont typeface="Droid Serif"/>
              <a:buAutoNum type="arabicPeriod"/>
            </a:pPr>
            <a:r>
              <a:rPr lang="it" sz="1200">
                <a:solidFill>
                  <a:srgbClr val="202124"/>
                </a:solidFill>
                <a:latin typeface="Droid Serif"/>
                <a:ea typeface="Droid Serif"/>
                <a:cs typeface="Droid Serif"/>
                <a:sym typeface="Droid Serif"/>
              </a:rPr>
              <a:t>abbiamo mescolato fino a quando il lievito non si è sciolto. </a:t>
            </a:r>
            <a:endParaRPr sz="1200">
              <a:solidFill>
                <a:srgbClr val="202124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indent="-3048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200"/>
              <a:buFont typeface="Droid Serif"/>
              <a:buAutoNum type="arabicPeriod"/>
            </a:pPr>
            <a:r>
              <a:rPr lang="it" sz="1200">
                <a:solidFill>
                  <a:srgbClr val="202124"/>
                </a:solidFill>
                <a:latin typeface="Droid Serif"/>
                <a:ea typeface="Droid Serif"/>
                <a:cs typeface="Droid Serif"/>
                <a:sym typeface="Droid Serif"/>
              </a:rPr>
              <a:t>abbiamo aggiunto lo zucchero e la farina </a:t>
            </a:r>
            <a:endParaRPr sz="1200">
              <a:solidFill>
                <a:srgbClr val="202124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indent="-3048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200"/>
              <a:buFont typeface="Droid Serif"/>
              <a:buAutoNum type="arabicPeriod"/>
            </a:pPr>
            <a:r>
              <a:rPr lang="it" sz="1200">
                <a:solidFill>
                  <a:srgbClr val="202124"/>
                </a:solidFill>
                <a:latin typeface="Droid Serif"/>
                <a:ea typeface="Droid Serif"/>
                <a:cs typeface="Droid Serif"/>
                <a:sym typeface="Droid Serif"/>
              </a:rPr>
              <a:t>abbiamo mescolato tutto e abbiamo versato la soluzione nella bottiglietta.</a:t>
            </a:r>
            <a:endParaRPr sz="1200">
              <a:solidFill>
                <a:srgbClr val="202124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indent="-3048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200"/>
              <a:buFont typeface="Droid Serif"/>
              <a:buAutoNum type="arabicPeriod"/>
            </a:pPr>
            <a:r>
              <a:rPr lang="it" sz="1200">
                <a:solidFill>
                  <a:srgbClr val="202124"/>
                </a:solidFill>
                <a:latin typeface="Droid Serif"/>
                <a:ea typeface="Droid Serif"/>
                <a:cs typeface="Droid Serif"/>
                <a:sym typeface="Droid Serif"/>
              </a:rPr>
              <a:t>poi abbiamo misurato altri 100 ml di acqua e anch’essi li abbiamo versati nella bottiglietta con un imbuto.</a:t>
            </a:r>
            <a:endParaRPr sz="1200">
              <a:solidFill>
                <a:srgbClr val="202124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indent="-3048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200"/>
              <a:buFont typeface="Droid Serif"/>
              <a:buAutoNum type="arabicPeriod"/>
            </a:pPr>
            <a:r>
              <a:rPr lang="it" sz="1200">
                <a:solidFill>
                  <a:srgbClr val="202124"/>
                </a:solidFill>
                <a:latin typeface="Droid Serif"/>
                <a:ea typeface="Droid Serif"/>
                <a:cs typeface="Droid Serif"/>
                <a:sym typeface="Droid Serif"/>
              </a:rPr>
              <a:t>abbiamo fissato  il palloncino al collo della bottiglia con del nastro adesivo.</a:t>
            </a:r>
            <a:endParaRPr sz="1200">
              <a:solidFill>
                <a:srgbClr val="202124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indent="-3048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200"/>
              <a:buFont typeface="Droid Serif"/>
              <a:buAutoNum type="arabicPeriod"/>
            </a:pPr>
            <a:r>
              <a:rPr lang="it" sz="1200">
                <a:solidFill>
                  <a:srgbClr val="202124"/>
                </a:solidFill>
                <a:latin typeface="Droid Serif"/>
                <a:ea typeface="Droid Serif"/>
                <a:cs typeface="Droid Serif"/>
                <a:sym typeface="Droid Serif"/>
              </a:rPr>
              <a:t>ogni mezz'ora fino alla fine della giornata scolastica abbiamo misurato il diametro del palloncino. </a:t>
            </a:r>
            <a:endParaRPr sz="1200">
              <a:solidFill>
                <a:srgbClr val="202124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indent="0" lvl="0" marL="4572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202124"/>
              </a:solidFill>
              <a:latin typeface="Droid Serif"/>
              <a:ea typeface="Droid Serif"/>
              <a:cs typeface="Droid Serif"/>
              <a:sym typeface="Droid Serif"/>
            </a:endParaRPr>
          </a:p>
        </p:txBody>
      </p:sp>
      <p:pic>
        <p:nvPicPr>
          <p:cNvPr id="205" name="Google Shape;20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075" y="104975"/>
            <a:ext cx="1765048" cy="1323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48325" y="104975"/>
            <a:ext cx="1395199" cy="1548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88713" y="104975"/>
            <a:ext cx="1395199" cy="1548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075" y="1539650"/>
            <a:ext cx="1395199" cy="1548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76768" y="1761188"/>
            <a:ext cx="1622650" cy="1548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42918" y="1797551"/>
            <a:ext cx="1622650" cy="1548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66693" y="3490126"/>
            <a:ext cx="1622650" cy="1548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432918" y="3490126"/>
            <a:ext cx="1622650" cy="1548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0E0E3"/>
        </a:solidFill>
      </p:bgPr>
    </p:bg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7"/>
          <p:cNvSpPr txBox="1"/>
          <p:nvPr>
            <p:ph type="title"/>
          </p:nvPr>
        </p:nvSpPr>
        <p:spPr>
          <a:xfrm>
            <a:off x="0" y="423075"/>
            <a:ext cx="4441800" cy="1330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600">
                <a:solidFill>
                  <a:srgbClr val="CC0000"/>
                </a:solidFill>
              </a:rPr>
              <a:t>Dati dell'esperimento</a:t>
            </a:r>
            <a:endParaRPr b="1" sz="3600">
              <a:solidFill>
                <a:srgbClr val="CC0000"/>
              </a:solidFill>
            </a:endParaRPr>
          </a:p>
        </p:txBody>
      </p:sp>
      <p:sp>
        <p:nvSpPr>
          <p:cNvPr id="218" name="Google Shape;218;p27"/>
          <p:cNvSpPr/>
          <p:nvPr/>
        </p:nvSpPr>
        <p:spPr>
          <a:xfrm>
            <a:off x="4801950" y="1180913"/>
            <a:ext cx="823800" cy="1935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300"/>
              <a:t>12.00</a:t>
            </a:r>
            <a:endParaRPr sz="1300"/>
          </a:p>
        </p:txBody>
      </p:sp>
      <p:pic>
        <p:nvPicPr>
          <p:cNvPr id="219" name="Google Shape;219;p27"/>
          <p:cNvPicPr preferRelativeResize="0"/>
          <p:nvPr/>
        </p:nvPicPr>
        <p:blipFill rotWithShape="1">
          <a:blip r:embed="rId3">
            <a:alphaModFix/>
          </a:blip>
          <a:srcRect b="16131" l="25266" r="13107" t="-1983"/>
          <a:stretch/>
        </p:blipFill>
        <p:spPr>
          <a:xfrm>
            <a:off x="336224" y="1947375"/>
            <a:ext cx="2810998" cy="2936797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7"/>
          <p:cNvSpPr txBox="1"/>
          <p:nvPr/>
        </p:nvSpPr>
        <p:spPr>
          <a:xfrm>
            <a:off x="4720650" y="134400"/>
            <a:ext cx="19389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202124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600">
                <a:solidFill>
                  <a:srgbClr val="202124"/>
                </a:solidFill>
                <a:latin typeface="Proxima Nova"/>
                <a:ea typeface="Proxima Nova"/>
                <a:cs typeface="Proxima Nova"/>
                <a:sym typeface="Proxima Nova"/>
              </a:rPr>
              <a:t>Crescita p</a:t>
            </a:r>
            <a:r>
              <a:rPr b="1" lang="it" sz="1600">
                <a:solidFill>
                  <a:srgbClr val="202124"/>
                </a:solidFill>
                <a:latin typeface="Proxima Nova"/>
                <a:ea typeface="Proxima Nova"/>
                <a:cs typeface="Proxima Nova"/>
                <a:sym typeface="Proxima Nova"/>
              </a:rPr>
              <a:t>alloncino</a:t>
            </a:r>
            <a:r>
              <a:rPr b="1" lang="it" sz="1600">
                <a:solidFill>
                  <a:srgbClr val="FF9900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b="1" lang="it" sz="1600">
                <a:solidFill>
                  <a:srgbClr val="F1C232"/>
                </a:solidFill>
                <a:latin typeface="Proxima Nova"/>
                <a:ea typeface="Proxima Nova"/>
                <a:cs typeface="Proxima Nova"/>
                <a:sym typeface="Proxima Nova"/>
              </a:rPr>
              <a:t>giallo</a:t>
            </a:r>
            <a:r>
              <a:rPr b="1" lang="it" sz="1600">
                <a:solidFill>
                  <a:srgbClr val="FF9900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b="1" sz="1600">
              <a:solidFill>
                <a:srgbClr val="FF99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21" name="Google Shape;221;p27"/>
          <p:cNvSpPr/>
          <p:nvPr/>
        </p:nvSpPr>
        <p:spPr>
          <a:xfrm>
            <a:off x="5687700" y="1152725"/>
            <a:ext cx="872400" cy="1935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13,5 cm.</a:t>
            </a:r>
            <a:endParaRPr/>
          </a:p>
        </p:txBody>
      </p:sp>
      <p:sp>
        <p:nvSpPr>
          <p:cNvPr id="222" name="Google Shape;222;p27"/>
          <p:cNvSpPr/>
          <p:nvPr/>
        </p:nvSpPr>
        <p:spPr>
          <a:xfrm>
            <a:off x="5687700" y="1453300"/>
            <a:ext cx="1776300" cy="1935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28,5 cm.</a:t>
            </a:r>
            <a:endParaRPr/>
          </a:p>
        </p:txBody>
      </p:sp>
      <p:sp>
        <p:nvSpPr>
          <p:cNvPr id="223" name="Google Shape;223;p27"/>
          <p:cNvSpPr/>
          <p:nvPr/>
        </p:nvSpPr>
        <p:spPr>
          <a:xfrm>
            <a:off x="5687700" y="1753875"/>
            <a:ext cx="2811000" cy="1935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37,5 cm.</a:t>
            </a:r>
            <a:endParaRPr/>
          </a:p>
        </p:txBody>
      </p:sp>
      <p:sp>
        <p:nvSpPr>
          <p:cNvPr id="224" name="Google Shape;224;p27"/>
          <p:cNvSpPr/>
          <p:nvPr/>
        </p:nvSpPr>
        <p:spPr>
          <a:xfrm>
            <a:off x="5687700" y="2034350"/>
            <a:ext cx="3283200" cy="1935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42 cm.</a:t>
            </a:r>
            <a:endParaRPr/>
          </a:p>
        </p:txBody>
      </p:sp>
      <p:sp>
        <p:nvSpPr>
          <p:cNvPr id="225" name="Google Shape;225;p27"/>
          <p:cNvSpPr/>
          <p:nvPr/>
        </p:nvSpPr>
        <p:spPr>
          <a:xfrm>
            <a:off x="4801950" y="1453300"/>
            <a:ext cx="823800" cy="1935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300"/>
              <a:t>12.30</a:t>
            </a:r>
            <a:r>
              <a:rPr lang="it" sz="1300"/>
              <a:t>.</a:t>
            </a:r>
            <a:endParaRPr sz="1300"/>
          </a:p>
        </p:txBody>
      </p:sp>
      <p:sp>
        <p:nvSpPr>
          <p:cNvPr id="226" name="Google Shape;226;p27"/>
          <p:cNvSpPr/>
          <p:nvPr/>
        </p:nvSpPr>
        <p:spPr>
          <a:xfrm>
            <a:off x="4801950" y="1743825"/>
            <a:ext cx="823800" cy="1935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300"/>
              <a:t>13.00</a:t>
            </a:r>
            <a:endParaRPr sz="1300"/>
          </a:p>
        </p:txBody>
      </p:sp>
      <p:sp>
        <p:nvSpPr>
          <p:cNvPr id="227" name="Google Shape;227;p27"/>
          <p:cNvSpPr/>
          <p:nvPr/>
        </p:nvSpPr>
        <p:spPr>
          <a:xfrm>
            <a:off x="4801950" y="2034350"/>
            <a:ext cx="823800" cy="1935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300"/>
              <a:t>13.30</a:t>
            </a:r>
            <a:r>
              <a:rPr lang="it" sz="1300"/>
              <a:t>.</a:t>
            </a:r>
            <a:endParaRPr sz="1300"/>
          </a:p>
        </p:txBody>
      </p:sp>
      <p:sp>
        <p:nvSpPr>
          <p:cNvPr id="228" name="Google Shape;228;p27"/>
          <p:cNvSpPr txBox="1"/>
          <p:nvPr/>
        </p:nvSpPr>
        <p:spPr>
          <a:xfrm>
            <a:off x="4801950" y="2248650"/>
            <a:ext cx="17763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600">
                <a:latin typeface="Proxima Nova"/>
                <a:ea typeface="Proxima Nova"/>
                <a:cs typeface="Proxima Nova"/>
                <a:sym typeface="Proxima Nova"/>
              </a:rPr>
              <a:t>Crescita </a:t>
            </a:r>
            <a:r>
              <a:rPr b="1" lang="it" sz="1600">
                <a:solidFill>
                  <a:srgbClr val="FF0000"/>
                </a:solidFill>
                <a:latin typeface="Proxima Nova"/>
                <a:ea typeface="Proxima Nova"/>
                <a:cs typeface="Proxima Nova"/>
                <a:sym typeface="Proxima Nova"/>
              </a:rPr>
              <a:t>rosso</a:t>
            </a:r>
            <a:endParaRPr b="1" sz="1600">
              <a:solidFill>
                <a:srgbClr val="FF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6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Palloncino</a:t>
            </a:r>
            <a:endParaRPr b="1" sz="16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29" name="Google Shape;229;p27"/>
          <p:cNvSpPr txBox="1"/>
          <p:nvPr/>
        </p:nvSpPr>
        <p:spPr>
          <a:xfrm>
            <a:off x="4947350" y="2981025"/>
            <a:ext cx="758400" cy="2649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300">
                <a:latin typeface="Proxima Nova"/>
                <a:ea typeface="Proxima Nova"/>
                <a:cs typeface="Proxima Nova"/>
                <a:sym typeface="Proxima Nova"/>
              </a:rPr>
              <a:t>12.00</a:t>
            </a:r>
            <a:r>
              <a:rPr lang="it" sz="13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.</a:t>
            </a:r>
            <a:endParaRPr sz="13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30" name="Google Shape;230;p27"/>
          <p:cNvSpPr txBox="1"/>
          <p:nvPr/>
        </p:nvSpPr>
        <p:spPr>
          <a:xfrm>
            <a:off x="5764650" y="2973375"/>
            <a:ext cx="1266600" cy="2649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latin typeface="Proxima Nova"/>
                <a:ea typeface="Proxima Nova"/>
                <a:cs typeface="Proxima Nova"/>
                <a:sym typeface="Proxima Nova"/>
              </a:rPr>
              <a:t>10 cm.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31" name="Google Shape;231;p27"/>
          <p:cNvSpPr txBox="1"/>
          <p:nvPr/>
        </p:nvSpPr>
        <p:spPr>
          <a:xfrm>
            <a:off x="4929225" y="3419800"/>
            <a:ext cx="758400" cy="2649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200">
                <a:latin typeface="Proxima Nova"/>
                <a:ea typeface="Proxima Nova"/>
                <a:cs typeface="Proxima Nova"/>
                <a:sym typeface="Proxima Nova"/>
              </a:rPr>
              <a:t>12.30</a:t>
            </a:r>
            <a:endParaRPr b="1" sz="12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32" name="Google Shape;232;p27"/>
          <p:cNvSpPr txBox="1"/>
          <p:nvPr/>
        </p:nvSpPr>
        <p:spPr>
          <a:xfrm>
            <a:off x="5764650" y="3419800"/>
            <a:ext cx="1590900" cy="2649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200">
                <a:latin typeface="Proxima Nova"/>
                <a:ea typeface="Proxima Nova"/>
                <a:cs typeface="Proxima Nova"/>
                <a:sym typeface="Proxima Nova"/>
              </a:rPr>
              <a:t>11 cm.</a:t>
            </a:r>
            <a:endParaRPr b="1" sz="12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33" name="Google Shape;233;p27"/>
          <p:cNvSpPr txBox="1"/>
          <p:nvPr/>
        </p:nvSpPr>
        <p:spPr>
          <a:xfrm>
            <a:off x="4947350" y="3790775"/>
            <a:ext cx="758400" cy="2649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200">
                <a:latin typeface="Proxima Nova"/>
                <a:ea typeface="Proxima Nova"/>
                <a:cs typeface="Proxima Nova"/>
                <a:sym typeface="Proxima Nova"/>
              </a:rPr>
              <a:t>13.00</a:t>
            </a:r>
            <a:endParaRPr b="1" sz="12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34" name="Google Shape;234;p27"/>
          <p:cNvSpPr txBox="1"/>
          <p:nvPr/>
        </p:nvSpPr>
        <p:spPr>
          <a:xfrm>
            <a:off x="5764650" y="3790775"/>
            <a:ext cx="1590900" cy="2649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200">
                <a:latin typeface="Proxima Nova"/>
                <a:ea typeface="Proxima Nova"/>
                <a:cs typeface="Proxima Nova"/>
                <a:sym typeface="Proxima Nova"/>
              </a:rPr>
              <a:t>11 cm.</a:t>
            </a:r>
            <a:endParaRPr b="1" sz="12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35" name="Google Shape;235;p27"/>
          <p:cNvSpPr txBox="1"/>
          <p:nvPr/>
        </p:nvSpPr>
        <p:spPr>
          <a:xfrm>
            <a:off x="4916700" y="4145250"/>
            <a:ext cx="758400" cy="2649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latin typeface="Proxima Nova"/>
                <a:ea typeface="Proxima Nova"/>
                <a:cs typeface="Proxima Nova"/>
                <a:sym typeface="Proxima Nova"/>
              </a:rPr>
              <a:t>13.30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36" name="Google Shape;236;p27"/>
          <p:cNvSpPr txBox="1"/>
          <p:nvPr/>
        </p:nvSpPr>
        <p:spPr>
          <a:xfrm>
            <a:off x="5764650" y="4161750"/>
            <a:ext cx="1938900" cy="2649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latin typeface="Proxima Nova"/>
                <a:ea typeface="Proxima Nova"/>
                <a:cs typeface="Proxima Nova"/>
                <a:sym typeface="Proxima Nova"/>
              </a:rPr>
              <a:t>12 cm.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37" name="Google Shape;237;p27"/>
          <p:cNvSpPr txBox="1"/>
          <p:nvPr/>
        </p:nvSpPr>
        <p:spPr>
          <a:xfrm>
            <a:off x="4801950" y="4410150"/>
            <a:ext cx="23163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t" sz="16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Crescita </a:t>
            </a:r>
            <a:r>
              <a:rPr b="1" lang="it" sz="1600">
                <a:solidFill>
                  <a:srgbClr val="0000FF"/>
                </a:solidFill>
                <a:latin typeface="Proxima Nova"/>
                <a:ea typeface="Proxima Nova"/>
                <a:cs typeface="Proxima Nova"/>
                <a:sym typeface="Proxima Nova"/>
              </a:rPr>
              <a:t>blu</a:t>
            </a:r>
            <a:endParaRPr b="1" sz="1600">
              <a:solidFill>
                <a:srgbClr val="0000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t" sz="16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Palloncino : ASSENTE</a:t>
            </a:r>
            <a:endParaRPr b="1" sz="1600">
              <a:solidFill>
                <a:srgbClr val="07376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38" name="Google Shape;238;p27"/>
          <p:cNvSpPr txBox="1"/>
          <p:nvPr/>
        </p:nvSpPr>
        <p:spPr>
          <a:xfrm>
            <a:off x="663800" y="-274175"/>
            <a:ext cx="7338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0E0E3"/>
        </a:solidFill>
      </p:bgPr>
    </p:bg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8"/>
          <p:cNvSpPr txBox="1"/>
          <p:nvPr>
            <p:ph type="title"/>
          </p:nvPr>
        </p:nvSpPr>
        <p:spPr>
          <a:xfrm>
            <a:off x="130200" y="199125"/>
            <a:ext cx="4441800" cy="1330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rgbClr val="FF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600">
                <a:solidFill>
                  <a:srgbClr val="FF0000"/>
                </a:solidFill>
              </a:rPr>
              <a:t> </a:t>
            </a:r>
            <a:r>
              <a:rPr b="1" lang="it" sz="3600">
                <a:solidFill>
                  <a:srgbClr val="CC0000"/>
                </a:solidFill>
              </a:rPr>
              <a:t>Dati dell'esperimento</a:t>
            </a:r>
            <a:endParaRPr b="1" sz="3600">
              <a:solidFill>
                <a:srgbClr val="FF0000"/>
              </a:solidFill>
            </a:endParaRPr>
          </a:p>
        </p:txBody>
      </p:sp>
      <p:sp>
        <p:nvSpPr>
          <p:cNvPr id="244" name="Google Shape;244;p28"/>
          <p:cNvSpPr txBox="1"/>
          <p:nvPr/>
        </p:nvSpPr>
        <p:spPr>
          <a:xfrm>
            <a:off x="4572000" y="33800"/>
            <a:ext cx="2776200" cy="16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rgbClr val="FF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500">
                <a:solidFill>
                  <a:srgbClr val="FF0000"/>
                </a:solidFill>
                <a:latin typeface="Proxima Nova"/>
                <a:ea typeface="Proxima Nova"/>
                <a:cs typeface="Proxima Nova"/>
                <a:sym typeface="Proxima Nova"/>
              </a:rPr>
              <a:t>crescita</a:t>
            </a:r>
            <a:endParaRPr sz="2500">
              <a:solidFill>
                <a:srgbClr val="FF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500">
                <a:solidFill>
                  <a:srgbClr val="FF0000"/>
                </a:solidFill>
                <a:latin typeface="Proxima Nova"/>
                <a:ea typeface="Proxima Nova"/>
                <a:cs typeface="Proxima Nova"/>
                <a:sym typeface="Proxima Nova"/>
              </a:rPr>
              <a:t>del panetto</a:t>
            </a:r>
            <a:endParaRPr sz="2500">
              <a:solidFill>
                <a:srgbClr val="FF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FF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45" name="Google Shape;24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9900" y="1726575"/>
            <a:ext cx="3062400" cy="2296808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28"/>
          <p:cNvSpPr/>
          <p:nvPr/>
        </p:nvSpPr>
        <p:spPr>
          <a:xfrm>
            <a:off x="4670063" y="1551400"/>
            <a:ext cx="877800" cy="413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300"/>
              <a:t>12.00</a:t>
            </a:r>
            <a:endParaRPr sz="1300"/>
          </a:p>
        </p:txBody>
      </p:sp>
      <p:sp>
        <p:nvSpPr>
          <p:cNvPr id="247" name="Google Shape;247;p28"/>
          <p:cNvSpPr/>
          <p:nvPr/>
        </p:nvSpPr>
        <p:spPr>
          <a:xfrm>
            <a:off x="5645927" y="1544625"/>
            <a:ext cx="1498500" cy="415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  48 cm.</a:t>
            </a:r>
            <a:endParaRPr/>
          </a:p>
        </p:txBody>
      </p:sp>
      <p:sp>
        <p:nvSpPr>
          <p:cNvPr id="248" name="Google Shape;248;p28"/>
          <p:cNvSpPr/>
          <p:nvPr/>
        </p:nvSpPr>
        <p:spPr>
          <a:xfrm>
            <a:off x="5645925" y="2168075"/>
            <a:ext cx="2264100" cy="415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  </a:t>
            </a:r>
            <a:r>
              <a:rPr lang="it">
                <a:solidFill>
                  <a:schemeClr val="lt1"/>
                </a:solidFill>
              </a:rPr>
              <a:t>55 cm.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49" name="Google Shape;249;p28"/>
          <p:cNvSpPr/>
          <p:nvPr/>
        </p:nvSpPr>
        <p:spPr>
          <a:xfrm>
            <a:off x="5645922" y="2791519"/>
            <a:ext cx="2994900" cy="415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 </a:t>
            </a:r>
            <a:r>
              <a:rPr lang="it">
                <a:solidFill>
                  <a:schemeClr val="lt1"/>
                </a:solidFill>
              </a:rPr>
              <a:t> 61 cm.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50" name="Google Shape;250;p28"/>
          <p:cNvSpPr/>
          <p:nvPr/>
        </p:nvSpPr>
        <p:spPr>
          <a:xfrm>
            <a:off x="5645925" y="3392825"/>
            <a:ext cx="3190800" cy="415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  </a:t>
            </a:r>
            <a:r>
              <a:rPr lang="it">
                <a:solidFill>
                  <a:srgbClr val="FFFFFF"/>
                </a:solidFill>
              </a:rPr>
              <a:t>62 cm.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51" name="Google Shape;251;p28"/>
          <p:cNvSpPr/>
          <p:nvPr/>
        </p:nvSpPr>
        <p:spPr>
          <a:xfrm>
            <a:off x="4702200" y="2172000"/>
            <a:ext cx="877800" cy="413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300">
                <a:solidFill>
                  <a:schemeClr val="lt1"/>
                </a:solidFill>
              </a:rPr>
              <a:t>12.30</a:t>
            </a:r>
            <a:endParaRPr sz="1300">
              <a:solidFill>
                <a:schemeClr val="lt1"/>
              </a:solidFill>
            </a:endParaRPr>
          </a:p>
        </p:txBody>
      </p:sp>
      <p:sp>
        <p:nvSpPr>
          <p:cNvPr id="252" name="Google Shape;252;p28"/>
          <p:cNvSpPr/>
          <p:nvPr/>
        </p:nvSpPr>
        <p:spPr>
          <a:xfrm>
            <a:off x="4702200" y="2792591"/>
            <a:ext cx="877800" cy="413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300">
                <a:solidFill>
                  <a:schemeClr val="lt1"/>
                </a:solidFill>
              </a:rPr>
              <a:t>13.00</a:t>
            </a:r>
            <a:endParaRPr sz="1300">
              <a:solidFill>
                <a:schemeClr val="lt1"/>
              </a:solidFill>
            </a:endParaRPr>
          </a:p>
        </p:txBody>
      </p:sp>
      <p:sp>
        <p:nvSpPr>
          <p:cNvPr id="253" name="Google Shape;253;p28"/>
          <p:cNvSpPr/>
          <p:nvPr/>
        </p:nvSpPr>
        <p:spPr>
          <a:xfrm>
            <a:off x="4702200" y="3413189"/>
            <a:ext cx="877800" cy="413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300">
                <a:solidFill>
                  <a:schemeClr val="lt1"/>
                </a:solidFill>
              </a:rPr>
              <a:t>13.30</a:t>
            </a:r>
            <a:endParaRPr sz="1300">
              <a:solidFill>
                <a:schemeClr val="lt1"/>
              </a:solidFill>
            </a:endParaRPr>
          </a:p>
        </p:txBody>
      </p:sp>
      <p:sp>
        <p:nvSpPr>
          <p:cNvPr id="254" name="Google Shape;254;p28"/>
          <p:cNvSpPr txBox="1"/>
          <p:nvPr/>
        </p:nvSpPr>
        <p:spPr>
          <a:xfrm>
            <a:off x="4947001" y="3122801"/>
            <a:ext cx="20262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55" name="Google Shape;255;p28"/>
          <p:cNvSpPr txBox="1"/>
          <p:nvPr/>
        </p:nvSpPr>
        <p:spPr>
          <a:xfrm>
            <a:off x="4843175" y="387800"/>
            <a:ext cx="4251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2CC"/>
        </a:solidFill>
      </p:bgPr>
    </p:bg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600">
                <a:solidFill>
                  <a:srgbClr val="FF0000"/>
                </a:solidFill>
              </a:rPr>
              <a:t>Conclusione  1</a:t>
            </a:r>
            <a:endParaRPr b="1" sz="3600">
              <a:solidFill>
                <a:srgbClr val="FF0000"/>
              </a:solidFill>
            </a:endParaRPr>
          </a:p>
        </p:txBody>
      </p:sp>
      <p:sp>
        <p:nvSpPr>
          <p:cNvPr id="261" name="Google Shape;261;p29"/>
          <p:cNvSpPr txBox="1"/>
          <p:nvPr>
            <p:ph idx="1" type="body"/>
          </p:nvPr>
        </p:nvSpPr>
        <p:spPr>
          <a:xfrm>
            <a:off x="432075" y="1095600"/>
            <a:ext cx="5617800" cy="365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0000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it" sz="2400">
                <a:solidFill>
                  <a:srgbClr val="FF0000"/>
                </a:solidFill>
              </a:rPr>
              <a:t>Bottiglietta con: Acqua + lievito + saccarosio</a:t>
            </a:r>
            <a:endParaRPr b="1" sz="2400">
              <a:solidFill>
                <a:srgbClr val="FF0000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it" sz="2400">
                <a:solidFill>
                  <a:srgbClr val="000000"/>
                </a:solidFill>
              </a:rPr>
              <a:t>Il palloncino si gonfia velocemente, quindi la fermentazione avviene subito, grazie al saccarosio.</a:t>
            </a:r>
            <a:endParaRPr b="1" sz="24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4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400"/>
          </a:p>
        </p:txBody>
      </p:sp>
      <p:pic>
        <p:nvPicPr>
          <p:cNvPr id="262" name="Google Shape;26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94675" y="1017725"/>
            <a:ext cx="1537099" cy="365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2CC"/>
        </a:solid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0"/>
          <p:cNvSpPr txBox="1"/>
          <p:nvPr>
            <p:ph type="title"/>
          </p:nvPr>
        </p:nvSpPr>
        <p:spPr>
          <a:xfrm>
            <a:off x="156325" y="5797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600">
                <a:solidFill>
                  <a:srgbClr val="FF0000"/>
                </a:solidFill>
              </a:rPr>
              <a:t>Conclusione-2</a:t>
            </a:r>
            <a:endParaRPr b="1" sz="3600">
              <a:solidFill>
                <a:srgbClr val="FF0000"/>
              </a:solidFill>
            </a:endParaRPr>
          </a:p>
        </p:txBody>
      </p:sp>
      <p:sp>
        <p:nvSpPr>
          <p:cNvPr id="268" name="Google Shape;268;p30"/>
          <p:cNvSpPr txBox="1"/>
          <p:nvPr>
            <p:ph idx="1" type="body"/>
          </p:nvPr>
        </p:nvSpPr>
        <p:spPr>
          <a:xfrm>
            <a:off x="604325" y="1160050"/>
            <a:ext cx="4552500" cy="313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600">
              <a:solidFill>
                <a:srgbClr val="FF0000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it" sz="9600">
                <a:solidFill>
                  <a:srgbClr val="FF0000"/>
                </a:solidFill>
              </a:rPr>
              <a:t>B</a:t>
            </a:r>
            <a:r>
              <a:rPr b="1" lang="it" sz="9600">
                <a:solidFill>
                  <a:srgbClr val="FF0000"/>
                </a:solidFill>
              </a:rPr>
              <a:t>ottiglietta con: Acqua + lievito</a:t>
            </a:r>
            <a:endParaRPr b="1" sz="9600">
              <a:solidFill>
                <a:srgbClr val="FF0000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it" sz="9600">
                <a:solidFill>
                  <a:srgbClr val="000000"/>
                </a:solidFill>
              </a:rPr>
              <a:t>Il palloncino si gonfia poco, la fermentazione avviene ma in scarsa quantità</a:t>
            </a:r>
            <a:r>
              <a:rPr b="1" lang="it" sz="9600">
                <a:solidFill>
                  <a:srgbClr val="FF0000"/>
                </a:solidFill>
              </a:rPr>
              <a:t> </a:t>
            </a:r>
            <a:endParaRPr b="1" sz="9600">
              <a:solidFill>
                <a:srgbClr val="FF0000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616">
              <a:solidFill>
                <a:srgbClr val="FF0000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616">
              <a:solidFill>
                <a:srgbClr val="FF0000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0000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it" sz="2400">
                <a:solidFill>
                  <a:schemeClr val="dk1"/>
                </a:solidFill>
              </a:rPr>
              <a:t>Il palloncino si gonfia poco</a:t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it" sz="2400">
                <a:solidFill>
                  <a:srgbClr val="FFFFFF"/>
                </a:solidFill>
              </a:rPr>
              <a:t>il palloncino si gonfia poco, la fermentazione avviene ma con scarse quantità</a:t>
            </a:r>
            <a:endParaRPr b="1" sz="2400">
              <a:solidFill>
                <a:srgbClr val="FFFFFF"/>
              </a:solidFill>
            </a:endParaRPr>
          </a:p>
        </p:txBody>
      </p:sp>
      <p:pic>
        <p:nvPicPr>
          <p:cNvPr id="269" name="Google Shape;269;p30"/>
          <p:cNvPicPr preferRelativeResize="0"/>
          <p:nvPr/>
        </p:nvPicPr>
        <p:blipFill rotWithShape="1">
          <a:blip r:embed="rId3">
            <a:alphaModFix/>
          </a:blip>
          <a:srcRect b="18023" l="32206" r="51690" t="25966"/>
          <a:stretch/>
        </p:blipFill>
        <p:spPr>
          <a:xfrm>
            <a:off x="6419300" y="840125"/>
            <a:ext cx="1347925" cy="360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2CC"/>
        </a:solid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600">
                <a:solidFill>
                  <a:srgbClr val="FF0000"/>
                </a:solidFill>
              </a:rPr>
              <a:t>Conclusione-3</a:t>
            </a:r>
            <a:endParaRPr b="1" sz="3600">
              <a:solidFill>
                <a:srgbClr val="FF0000"/>
              </a:solidFill>
            </a:endParaRPr>
          </a:p>
        </p:txBody>
      </p:sp>
      <p:sp>
        <p:nvSpPr>
          <p:cNvPr id="275" name="Google Shape;275;p31"/>
          <p:cNvSpPr txBox="1"/>
          <p:nvPr>
            <p:ph idx="1" type="body"/>
          </p:nvPr>
        </p:nvSpPr>
        <p:spPr>
          <a:xfrm>
            <a:off x="432075" y="1095600"/>
            <a:ext cx="5617800" cy="365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40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0000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it" sz="5010">
                <a:solidFill>
                  <a:srgbClr val="FF0000"/>
                </a:solidFill>
              </a:rPr>
              <a:t>Bottiglietta con: Acqua + lievito + farina</a:t>
            </a:r>
            <a:endParaRPr b="1" sz="5010">
              <a:solidFill>
                <a:srgbClr val="FF0000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it" sz="4894">
                <a:solidFill>
                  <a:srgbClr val="000000"/>
                </a:solidFill>
              </a:rPr>
              <a:t>Il palloncino inizia a gonfiarsi il giorno dopo,</a:t>
            </a:r>
            <a:endParaRPr b="1" sz="4894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it" sz="4894">
                <a:solidFill>
                  <a:srgbClr val="000000"/>
                </a:solidFill>
              </a:rPr>
              <a:t> quindi la fermentazione avviene dopo un po' </a:t>
            </a:r>
            <a:endParaRPr b="1" sz="4894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it" sz="4894">
                <a:solidFill>
                  <a:srgbClr val="000000"/>
                </a:solidFill>
              </a:rPr>
              <a:t>di ore, grazie alla farina (zucchero complesso).</a:t>
            </a:r>
            <a:endParaRPr b="1" sz="4894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400"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4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400"/>
          </a:p>
        </p:txBody>
      </p:sp>
      <p:pic>
        <p:nvPicPr>
          <p:cNvPr id="276" name="Google Shape;27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14925" y="827075"/>
            <a:ext cx="1584375" cy="3874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2CC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ctrTitle"/>
          </p:nvPr>
        </p:nvSpPr>
        <p:spPr>
          <a:xfrm>
            <a:off x="69450" y="147750"/>
            <a:ext cx="9005100" cy="74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it" sz="3270">
                <a:solidFill>
                  <a:srgbClr val="CC0000"/>
                </a:solidFill>
              </a:rPr>
              <a:t>COME SI ALIMENTANO GLI ESSERI VIVENTI</a:t>
            </a:r>
            <a:endParaRPr sz="3270">
              <a:solidFill>
                <a:srgbClr val="CC0000"/>
              </a:solidFill>
            </a:endParaRPr>
          </a:p>
        </p:txBody>
      </p:sp>
      <p:sp>
        <p:nvSpPr>
          <p:cNvPr id="61" name="Google Shape;61;p14"/>
          <p:cNvSpPr txBox="1"/>
          <p:nvPr>
            <p:ph idx="1" type="subTitle"/>
          </p:nvPr>
        </p:nvSpPr>
        <p:spPr>
          <a:xfrm>
            <a:off x="698325" y="953475"/>
            <a:ext cx="7748700" cy="60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900">
                <a:solidFill>
                  <a:srgbClr val="494949"/>
                </a:solidFill>
              </a:rPr>
              <a:t>Tutti</a:t>
            </a:r>
            <a:r>
              <a:rPr lang="it" sz="2300">
                <a:solidFill>
                  <a:srgbClr val="494949"/>
                </a:solidFill>
              </a:rPr>
              <a:t> </a:t>
            </a:r>
            <a:r>
              <a:rPr lang="it" sz="2100">
                <a:solidFill>
                  <a:srgbClr val="494949"/>
                </a:solidFill>
              </a:rPr>
              <a:t>gli esseri viventi, hanno bisogno di alimentarsi per vivere. </a:t>
            </a:r>
            <a:endParaRPr sz="1700">
              <a:solidFill>
                <a:srgbClr val="494949"/>
              </a:solidFill>
              <a:highlight>
                <a:srgbClr val="FFFFFF"/>
              </a:highlight>
            </a:endParaRPr>
          </a:p>
        </p:txBody>
      </p:sp>
      <p:sp>
        <p:nvSpPr>
          <p:cNvPr id="62" name="Google Shape;62;p14"/>
          <p:cNvSpPr txBox="1"/>
          <p:nvPr/>
        </p:nvSpPr>
        <p:spPr>
          <a:xfrm>
            <a:off x="213050" y="1622400"/>
            <a:ext cx="37890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2000">
                <a:solidFill>
                  <a:srgbClr val="494949"/>
                </a:solidFill>
              </a:rPr>
              <a:t>Le piante sono organismi </a:t>
            </a:r>
            <a:r>
              <a:rPr b="1" lang="it" sz="2000">
                <a:solidFill>
                  <a:srgbClr val="494949"/>
                </a:solidFill>
              </a:rPr>
              <a:t>autotrofi</a:t>
            </a:r>
            <a:r>
              <a:rPr lang="it" sz="2000">
                <a:solidFill>
                  <a:srgbClr val="494949"/>
                </a:solidFill>
              </a:rPr>
              <a:t>, perché per il loro nutrimento utilizzano la luce del Sole.</a:t>
            </a:r>
            <a:endParaRPr/>
          </a:p>
        </p:txBody>
      </p:sp>
      <p:sp>
        <p:nvSpPr>
          <p:cNvPr id="63" name="Google Shape;63;p14"/>
          <p:cNvSpPr txBox="1"/>
          <p:nvPr/>
        </p:nvSpPr>
        <p:spPr>
          <a:xfrm>
            <a:off x="4923525" y="1625300"/>
            <a:ext cx="41511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2000">
                <a:solidFill>
                  <a:srgbClr val="494949"/>
                </a:solidFill>
              </a:rPr>
              <a:t>Gli animali, invece, sono organismi </a:t>
            </a:r>
            <a:r>
              <a:rPr b="1" lang="it" sz="2000">
                <a:solidFill>
                  <a:srgbClr val="494949"/>
                </a:solidFill>
              </a:rPr>
              <a:t>eterotrofi</a:t>
            </a:r>
            <a:r>
              <a:rPr lang="it" sz="2000">
                <a:solidFill>
                  <a:srgbClr val="494949"/>
                </a:solidFill>
              </a:rPr>
              <a:t> perché si cibano di vegetali o di altri organismi.</a:t>
            </a:r>
            <a:endParaRPr/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3875" y="3102825"/>
            <a:ext cx="2305200" cy="180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02550" y="3102825"/>
            <a:ext cx="2360598" cy="180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2CC"/>
        </a:solidFill>
      </p:bgPr>
    </p:bg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2"/>
          <p:cNvSpPr txBox="1"/>
          <p:nvPr>
            <p:ph type="title"/>
          </p:nvPr>
        </p:nvSpPr>
        <p:spPr>
          <a:xfrm>
            <a:off x="311700" y="457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600">
                <a:solidFill>
                  <a:srgbClr val="FF0000"/>
                </a:solidFill>
              </a:rPr>
              <a:t>Conclusione 4</a:t>
            </a:r>
            <a:endParaRPr b="1" sz="3600">
              <a:solidFill>
                <a:srgbClr val="FF0000"/>
              </a:solidFill>
            </a:endParaRPr>
          </a:p>
        </p:txBody>
      </p:sp>
      <p:sp>
        <p:nvSpPr>
          <p:cNvPr id="282" name="Google Shape;282;p32"/>
          <p:cNvSpPr txBox="1"/>
          <p:nvPr>
            <p:ph idx="1" type="body"/>
          </p:nvPr>
        </p:nvSpPr>
        <p:spPr>
          <a:xfrm>
            <a:off x="432075" y="1095600"/>
            <a:ext cx="5617800" cy="365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0000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it" sz="10806">
                <a:solidFill>
                  <a:srgbClr val="FF0000"/>
                </a:solidFill>
              </a:rPr>
              <a:t>Panetto con: Acqua + lievito + farina </a:t>
            </a:r>
            <a:endParaRPr b="1" sz="10806">
              <a:solidFill>
                <a:srgbClr val="FF0000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it" sz="11352">
                <a:solidFill>
                  <a:srgbClr val="000000"/>
                </a:solidFill>
              </a:rPr>
              <a:t>Il panetto si gonfia molto, come il pane. La fermentazione avviene subito, e in grosse quantità</a:t>
            </a:r>
            <a:r>
              <a:rPr b="1" lang="it" sz="7045">
                <a:solidFill>
                  <a:srgbClr val="000000"/>
                </a:solidFill>
              </a:rPr>
              <a:t>.</a:t>
            </a:r>
            <a:endParaRPr b="1" sz="7045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4938"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400"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400"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4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400"/>
          </a:p>
        </p:txBody>
      </p:sp>
      <p:pic>
        <p:nvPicPr>
          <p:cNvPr id="283" name="Google Shape;28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56975" y="2660600"/>
            <a:ext cx="2789325" cy="2091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89151" y="362550"/>
            <a:ext cx="2229852" cy="2152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EAD3"/>
        </a:solidFill>
      </p:bgPr>
    </p:bg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3"/>
          <p:cNvSpPr txBox="1"/>
          <p:nvPr>
            <p:ph idx="1" type="body"/>
          </p:nvPr>
        </p:nvSpPr>
        <p:spPr>
          <a:xfrm>
            <a:off x="311700" y="21240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100">
                <a:solidFill>
                  <a:schemeClr val="dk1"/>
                </a:solidFill>
              </a:rPr>
              <a:t>Tutti noi utilizziamo la chimica ogni giorno anche se non ce ne accorgiamo:</a:t>
            </a:r>
            <a:r>
              <a:rPr lang="it" sz="2100">
                <a:solidFill>
                  <a:schemeClr val="dk1"/>
                </a:solidFill>
              </a:rPr>
              <a:t> </a:t>
            </a:r>
            <a:r>
              <a:rPr b="1" lang="it" sz="2100">
                <a:solidFill>
                  <a:schemeClr val="dk1"/>
                </a:solidFill>
              </a:rPr>
              <a:t>quando cuciniamo il</a:t>
            </a:r>
            <a:r>
              <a:rPr b="1" lang="it" sz="2100">
                <a:solidFill>
                  <a:srgbClr val="FF0000"/>
                </a:solidFill>
              </a:rPr>
              <a:t> pane</a:t>
            </a:r>
            <a:r>
              <a:rPr b="1" lang="it" sz="2100">
                <a:solidFill>
                  <a:schemeClr val="dk1"/>
                </a:solidFill>
              </a:rPr>
              <a:t> o la </a:t>
            </a:r>
            <a:r>
              <a:rPr b="1" lang="it" sz="2100">
                <a:solidFill>
                  <a:srgbClr val="FF0000"/>
                </a:solidFill>
              </a:rPr>
              <a:t>pizza</a:t>
            </a:r>
            <a:r>
              <a:rPr b="1" lang="it" sz="2100">
                <a:solidFill>
                  <a:schemeClr val="dk1"/>
                </a:solidFill>
              </a:rPr>
              <a:t> utilizziamo la </a:t>
            </a:r>
            <a:r>
              <a:rPr b="1" lang="it" sz="2100">
                <a:solidFill>
                  <a:srgbClr val="FF0000"/>
                </a:solidFill>
              </a:rPr>
              <a:t>chimica</a:t>
            </a:r>
            <a:r>
              <a:rPr b="1" lang="it" sz="2100">
                <a:solidFill>
                  <a:schemeClr val="dk1"/>
                </a:solidFill>
              </a:rPr>
              <a:t>.</a:t>
            </a:r>
            <a:r>
              <a:rPr b="1" lang="it" sz="2100"/>
              <a:t>                                                                    </a:t>
            </a:r>
            <a:endParaRPr b="1" sz="21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100">
                <a:solidFill>
                  <a:schemeClr val="dk1"/>
                </a:solidFill>
              </a:rPr>
              <a:t>Un altro esempio che vale più per gli adulti è il </a:t>
            </a:r>
            <a:r>
              <a:rPr b="1" lang="it" sz="2100">
                <a:solidFill>
                  <a:srgbClr val="FF0000"/>
                </a:solidFill>
              </a:rPr>
              <a:t>vino</a:t>
            </a:r>
            <a:r>
              <a:rPr b="1" lang="it" sz="2100">
                <a:solidFill>
                  <a:schemeClr val="dk1"/>
                </a:solidFill>
              </a:rPr>
              <a:t> che è </a:t>
            </a:r>
            <a:r>
              <a:rPr b="1" lang="it" sz="2100">
                <a:solidFill>
                  <a:srgbClr val="FF0000"/>
                </a:solidFill>
              </a:rPr>
              <a:t>fermentato</a:t>
            </a:r>
            <a:r>
              <a:rPr b="1" lang="it" sz="2100">
                <a:solidFill>
                  <a:schemeClr val="dk1"/>
                </a:solidFill>
              </a:rPr>
              <a:t>.</a:t>
            </a:r>
            <a:endParaRPr b="1" sz="2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/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90" name="Google Shape;290;p33"/>
          <p:cNvPicPr preferRelativeResize="0"/>
          <p:nvPr/>
        </p:nvPicPr>
        <p:blipFill rotWithShape="1">
          <a:blip r:embed="rId3">
            <a:alphaModFix/>
          </a:blip>
          <a:srcRect b="8929" l="14933" r="3193" t="8921"/>
          <a:stretch/>
        </p:blipFill>
        <p:spPr>
          <a:xfrm>
            <a:off x="374725" y="2460900"/>
            <a:ext cx="2737274" cy="192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3"/>
          <p:cNvPicPr preferRelativeResize="0"/>
          <p:nvPr/>
        </p:nvPicPr>
        <p:blipFill rotWithShape="1">
          <a:blip r:embed="rId4">
            <a:alphaModFix/>
          </a:blip>
          <a:srcRect b="0" l="33141" r="0" t="0"/>
          <a:stretch/>
        </p:blipFill>
        <p:spPr>
          <a:xfrm>
            <a:off x="3266000" y="2295325"/>
            <a:ext cx="2101200" cy="2089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3"/>
          <p:cNvPicPr preferRelativeResize="0"/>
          <p:nvPr/>
        </p:nvPicPr>
        <p:blipFill rotWithShape="1">
          <a:blip r:embed="rId5">
            <a:alphaModFix/>
          </a:blip>
          <a:srcRect b="0" l="8547" r="8547" t="0"/>
          <a:stretch/>
        </p:blipFill>
        <p:spPr>
          <a:xfrm>
            <a:off x="5521200" y="2295325"/>
            <a:ext cx="2912524" cy="208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AD1DC"/>
        </a:solidFill>
      </p:bgPr>
    </p:bg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4"/>
          <p:cNvSpPr txBox="1"/>
          <p:nvPr>
            <p:ph type="title"/>
          </p:nvPr>
        </p:nvSpPr>
        <p:spPr>
          <a:xfrm>
            <a:off x="311700" y="211375"/>
            <a:ext cx="8520600" cy="80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600">
                <a:solidFill>
                  <a:srgbClr val="FF0000"/>
                </a:solidFill>
              </a:rPr>
              <a:t>          </a:t>
            </a:r>
            <a:r>
              <a:rPr b="1" lang="it" sz="3600">
                <a:solidFill>
                  <a:srgbClr val="980000"/>
                </a:solidFill>
              </a:rPr>
              <a:t>LA NOSTRA CONCLUSIONE</a:t>
            </a:r>
            <a:r>
              <a:rPr b="1" lang="it" sz="3600">
                <a:solidFill>
                  <a:srgbClr val="FF0000"/>
                </a:solidFill>
              </a:rPr>
              <a:t> </a:t>
            </a:r>
            <a:endParaRPr b="1" sz="3600">
              <a:solidFill>
                <a:srgbClr val="FF0000"/>
              </a:solidFill>
            </a:endParaRPr>
          </a:p>
        </p:txBody>
      </p:sp>
      <p:pic>
        <p:nvPicPr>
          <p:cNvPr id="298" name="Google Shape;29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2276" y="1080625"/>
            <a:ext cx="4279425" cy="357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6D7A8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>
            <p:ph type="title"/>
          </p:nvPr>
        </p:nvSpPr>
        <p:spPr>
          <a:xfrm>
            <a:off x="522375" y="1157250"/>
            <a:ext cx="3618600" cy="132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it" sz="2420">
                <a:solidFill>
                  <a:srgbClr val="202124"/>
                </a:solidFill>
              </a:rPr>
              <a:t>Sono autotrofi le </a:t>
            </a:r>
            <a:r>
              <a:rPr b="1" lang="it" sz="2420">
                <a:solidFill>
                  <a:srgbClr val="202124"/>
                </a:solidFill>
              </a:rPr>
              <a:t>piante</a:t>
            </a:r>
            <a:r>
              <a:rPr lang="it" sz="2420">
                <a:solidFill>
                  <a:srgbClr val="202124"/>
                </a:solidFill>
              </a:rPr>
              <a:t> e una parte</a:t>
            </a:r>
            <a:r>
              <a:rPr lang="it" sz="2600">
                <a:solidFill>
                  <a:srgbClr val="202124"/>
                </a:solidFill>
              </a:rPr>
              <a:t> </a:t>
            </a:r>
            <a:r>
              <a:rPr lang="it" sz="2420">
                <a:solidFill>
                  <a:srgbClr val="202124"/>
                </a:solidFill>
              </a:rPr>
              <a:t>degli </a:t>
            </a:r>
            <a:r>
              <a:rPr b="1" lang="it" sz="2420">
                <a:solidFill>
                  <a:srgbClr val="202124"/>
                </a:solidFill>
              </a:rPr>
              <a:t>organismi microscopici</a:t>
            </a:r>
            <a:r>
              <a:rPr lang="it" sz="2420">
                <a:solidFill>
                  <a:srgbClr val="202124"/>
                </a:solidFill>
              </a:rPr>
              <a:t>.</a:t>
            </a:r>
            <a:endParaRPr sz="3780"/>
          </a:p>
        </p:txBody>
      </p:sp>
      <p:sp>
        <p:nvSpPr>
          <p:cNvPr id="71" name="Google Shape;71;p15"/>
          <p:cNvSpPr txBox="1"/>
          <p:nvPr>
            <p:ph idx="2" type="body"/>
          </p:nvPr>
        </p:nvSpPr>
        <p:spPr>
          <a:xfrm>
            <a:off x="201425" y="17475"/>
            <a:ext cx="9289500" cy="96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it" sz="2400">
                <a:solidFill>
                  <a:schemeClr val="dk1"/>
                </a:solidFill>
              </a:rPr>
              <a:t>          </a:t>
            </a:r>
            <a:r>
              <a:rPr lang="it" sz="3270">
                <a:solidFill>
                  <a:srgbClr val="CC0000"/>
                </a:solidFill>
              </a:rPr>
              <a:t>AUTOTROFI                    ETEROTROFI    </a:t>
            </a:r>
            <a:endParaRPr sz="3270">
              <a:solidFill>
                <a:srgbClr val="CC0000"/>
              </a:solidFill>
            </a:endParaRPr>
          </a:p>
        </p:txBody>
      </p:sp>
      <p:sp>
        <p:nvSpPr>
          <p:cNvPr id="72" name="Google Shape;72;p15"/>
          <p:cNvSpPr txBox="1"/>
          <p:nvPr/>
        </p:nvSpPr>
        <p:spPr>
          <a:xfrm>
            <a:off x="5264750" y="879650"/>
            <a:ext cx="3786600" cy="167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420">
                <a:solidFill>
                  <a:srgbClr val="202124"/>
                </a:solidFill>
              </a:rPr>
              <a:t>Sono eterotrofi tutti gli </a:t>
            </a:r>
            <a:r>
              <a:rPr b="1" lang="it" sz="2420">
                <a:solidFill>
                  <a:srgbClr val="202124"/>
                </a:solidFill>
              </a:rPr>
              <a:t>animali</a:t>
            </a:r>
            <a:r>
              <a:rPr lang="it" sz="2420">
                <a:solidFill>
                  <a:srgbClr val="202124"/>
                </a:solidFill>
              </a:rPr>
              <a:t>, i </a:t>
            </a:r>
            <a:r>
              <a:rPr b="1" lang="it" sz="2420">
                <a:solidFill>
                  <a:srgbClr val="202124"/>
                </a:solidFill>
              </a:rPr>
              <a:t>funghi</a:t>
            </a:r>
            <a:r>
              <a:rPr lang="it" sz="2420">
                <a:solidFill>
                  <a:srgbClr val="202124"/>
                </a:solidFill>
              </a:rPr>
              <a:t> e una parte degli </a:t>
            </a:r>
            <a:r>
              <a:rPr b="1" lang="it" sz="2420">
                <a:solidFill>
                  <a:srgbClr val="202124"/>
                </a:solidFill>
              </a:rPr>
              <a:t>organismi microscopici</a:t>
            </a:r>
            <a:r>
              <a:rPr lang="it" sz="2420">
                <a:solidFill>
                  <a:srgbClr val="202124"/>
                </a:solidFill>
              </a:rPr>
              <a:t>.</a:t>
            </a:r>
            <a:endParaRPr b="1" sz="1900">
              <a:solidFill>
                <a:srgbClr val="202124"/>
              </a:solidFill>
            </a:endParaRPr>
          </a:p>
        </p:txBody>
      </p:sp>
      <p:pic>
        <p:nvPicPr>
          <p:cNvPr id="73" name="Google Shape;7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5350" y="2667600"/>
            <a:ext cx="4108200" cy="210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0088" y="2667600"/>
            <a:ext cx="3923175" cy="2102292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5"/>
          <p:cNvSpPr txBox="1"/>
          <p:nvPr/>
        </p:nvSpPr>
        <p:spPr>
          <a:xfrm>
            <a:off x="4213950" y="1214600"/>
            <a:ext cx="79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E5CD"/>
        </a:solid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450" y="2766650"/>
            <a:ext cx="2561550" cy="154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25603" y="2766463"/>
            <a:ext cx="2720821" cy="155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19588" y="2766450"/>
            <a:ext cx="2631401" cy="1550299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6"/>
          <p:cNvSpPr txBox="1"/>
          <p:nvPr/>
        </p:nvSpPr>
        <p:spPr>
          <a:xfrm>
            <a:off x="378425" y="942250"/>
            <a:ext cx="8568000" cy="155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t" sz="2100">
                <a:solidFill>
                  <a:srgbClr val="980000"/>
                </a:solidFill>
              </a:rPr>
              <a:t>1. erbivori</a:t>
            </a:r>
            <a:r>
              <a:rPr lang="it" sz="2100">
                <a:solidFill>
                  <a:srgbClr val="980000"/>
                </a:solidFill>
              </a:rPr>
              <a:t>:</a:t>
            </a:r>
            <a:r>
              <a:rPr lang="it" sz="2100">
                <a:solidFill>
                  <a:schemeClr val="dk1"/>
                </a:solidFill>
              </a:rPr>
              <a:t> si cibano di vegetali;</a:t>
            </a:r>
            <a:endParaRPr sz="21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t" sz="2100">
                <a:solidFill>
                  <a:srgbClr val="980000"/>
                </a:solidFill>
              </a:rPr>
              <a:t>2. carnivori</a:t>
            </a:r>
            <a:r>
              <a:rPr lang="it" sz="2100">
                <a:solidFill>
                  <a:srgbClr val="980000"/>
                </a:solidFill>
              </a:rPr>
              <a:t>:</a:t>
            </a:r>
            <a:r>
              <a:rPr lang="it" sz="2100">
                <a:solidFill>
                  <a:schemeClr val="dk1"/>
                </a:solidFill>
              </a:rPr>
              <a:t> mangiano altri animali;</a:t>
            </a:r>
            <a:endParaRPr sz="21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t" sz="2100">
                <a:solidFill>
                  <a:srgbClr val="980000"/>
                </a:solidFill>
              </a:rPr>
              <a:t>3. onnivori</a:t>
            </a:r>
            <a:r>
              <a:rPr lang="it" sz="2100">
                <a:solidFill>
                  <a:srgbClr val="980000"/>
                </a:solidFill>
              </a:rPr>
              <a:t>:</a:t>
            </a:r>
            <a:r>
              <a:rPr lang="it" sz="2100">
                <a:solidFill>
                  <a:schemeClr val="dk1"/>
                </a:solidFill>
              </a:rPr>
              <a:t> si nutrono sia di vegetali sia di animali o loro derivati. </a:t>
            </a:r>
            <a:endParaRPr sz="1300"/>
          </a:p>
        </p:txBody>
      </p:sp>
      <p:sp>
        <p:nvSpPr>
          <p:cNvPr id="84" name="Google Shape;84;p16"/>
          <p:cNvSpPr txBox="1"/>
          <p:nvPr/>
        </p:nvSpPr>
        <p:spPr>
          <a:xfrm>
            <a:off x="93300" y="67150"/>
            <a:ext cx="8957400" cy="87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it" sz="2243">
                <a:solidFill>
                  <a:srgbClr val="CC0000"/>
                </a:solidFill>
              </a:rPr>
              <a:t>ORGANISMI ETEROTROFI  → IN BASE A CIÒ CHE MANGIANO SI DISTINGUONO IN: </a:t>
            </a:r>
            <a:endParaRPr/>
          </a:p>
        </p:txBody>
      </p:sp>
      <p:sp>
        <p:nvSpPr>
          <p:cNvPr id="85" name="Google Shape;85;p16"/>
          <p:cNvSpPr txBox="1"/>
          <p:nvPr/>
        </p:nvSpPr>
        <p:spPr>
          <a:xfrm>
            <a:off x="904775" y="4316750"/>
            <a:ext cx="15126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100">
                <a:solidFill>
                  <a:srgbClr val="980000"/>
                </a:solidFill>
              </a:rPr>
              <a:t>ERBIVORI</a:t>
            </a:r>
            <a:endParaRPr/>
          </a:p>
        </p:txBody>
      </p:sp>
      <p:sp>
        <p:nvSpPr>
          <p:cNvPr id="86" name="Google Shape;86;p16"/>
          <p:cNvSpPr txBox="1"/>
          <p:nvPr/>
        </p:nvSpPr>
        <p:spPr>
          <a:xfrm>
            <a:off x="3773675" y="4316750"/>
            <a:ext cx="20010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100">
                <a:solidFill>
                  <a:srgbClr val="980000"/>
                </a:solidFill>
              </a:rPr>
              <a:t>CARNIVORI</a:t>
            </a:r>
            <a:endParaRPr/>
          </a:p>
        </p:txBody>
      </p:sp>
      <p:sp>
        <p:nvSpPr>
          <p:cNvPr id="87" name="Google Shape;87;p16"/>
          <p:cNvSpPr txBox="1"/>
          <p:nvPr/>
        </p:nvSpPr>
        <p:spPr>
          <a:xfrm>
            <a:off x="6853225" y="4316750"/>
            <a:ext cx="19071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100">
                <a:solidFill>
                  <a:srgbClr val="980000"/>
                </a:solidFill>
              </a:rPr>
              <a:t>ONNIVORI</a:t>
            </a:r>
            <a:endParaRPr sz="2100">
              <a:solidFill>
                <a:srgbClr val="98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FC5E8"/>
        </a:solid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9674" y="703775"/>
            <a:ext cx="6281450" cy="4439724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7"/>
          <p:cNvSpPr txBox="1"/>
          <p:nvPr/>
        </p:nvSpPr>
        <p:spPr>
          <a:xfrm>
            <a:off x="1087800" y="41975"/>
            <a:ext cx="66342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3100">
                <a:solidFill>
                  <a:srgbClr val="783F04"/>
                </a:solidFill>
              </a:rPr>
              <a:t>LA FOTOSINTESI CLOROFILLIANA</a:t>
            </a:r>
            <a:endParaRPr sz="3100">
              <a:solidFill>
                <a:srgbClr val="783F04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6D7A8"/>
        </a:soli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8"/>
          <p:cNvSpPr txBox="1"/>
          <p:nvPr>
            <p:ph type="title"/>
          </p:nvPr>
        </p:nvSpPr>
        <p:spPr>
          <a:xfrm>
            <a:off x="1345500" y="142875"/>
            <a:ext cx="6453000" cy="75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3000">
                <a:solidFill>
                  <a:srgbClr val="CC0000"/>
                </a:solidFill>
              </a:rPr>
              <a:t>LA FOTOSINTESI CLOROFILLIANA</a:t>
            </a:r>
            <a:endParaRPr sz="3000">
              <a:solidFill>
                <a:srgbClr val="CC0000"/>
              </a:solidFill>
            </a:endParaRPr>
          </a:p>
        </p:txBody>
      </p:sp>
      <p:sp>
        <p:nvSpPr>
          <p:cNvPr id="99" name="Google Shape;99;p18"/>
          <p:cNvSpPr txBox="1"/>
          <p:nvPr>
            <p:ph idx="1" type="body"/>
          </p:nvPr>
        </p:nvSpPr>
        <p:spPr>
          <a:xfrm>
            <a:off x="392275" y="18776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18"/>
          <p:cNvSpPr txBox="1"/>
          <p:nvPr>
            <p:ph idx="1" type="body"/>
          </p:nvPr>
        </p:nvSpPr>
        <p:spPr>
          <a:xfrm>
            <a:off x="185563" y="2045488"/>
            <a:ext cx="8934000" cy="150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3000">
                <a:solidFill>
                  <a:srgbClr val="CC0000"/>
                </a:solidFill>
              </a:rPr>
              <a:t>FORMULA CHIMICA:</a:t>
            </a:r>
            <a:endParaRPr sz="2200">
              <a:solidFill>
                <a:srgbClr val="CC0000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1300">
              <a:solidFill>
                <a:srgbClr val="202124"/>
              </a:solidFill>
            </a:endParaRPr>
          </a:p>
        </p:txBody>
      </p:sp>
      <p:pic>
        <p:nvPicPr>
          <p:cNvPr id="101" name="Google Shape;101;p18"/>
          <p:cNvPicPr preferRelativeResize="0"/>
          <p:nvPr/>
        </p:nvPicPr>
        <p:blipFill rotWithShape="1">
          <a:blip r:embed="rId3">
            <a:alphaModFix/>
          </a:blip>
          <a:srcRect b="31248" l="31642" r="26640" t="36877"/>
          <a:stretch/>
        </p:blipFill>
        <p:spPr>
          <a:xfrm>
            <a:off x="0" y="3681075"/>
            <a:ext cx="1750910" cy="752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8"/>
          <p:cNvSpPr/>
          <p:nvPr/>
        </p:nvSpPr>
        <p:spPr>
          <a:xfrm>
            <a:off x="5428575" y="3801725"/>
            <a:ext cx="863100" cy="514500"/>
          </a:xfrm>
          <a:prstGeom prst="rightArrow">
            <a:avLst>
              <a:gd fmla="val 27366" name="adj1"/>
              <a:gd fmla="val 35228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18"/>
          <p:cNvSpPr/>
          <p:nvPr/>
        </p:nvSpPr>
        <p:spPr>
          <a:xfrm>
            <a:off x="1779875" y="3840275"/>
            <a:ext cx="432000" cy="437400"/>
          </a:xfrm>
          <a:prstGeom prst="mathPlus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4" name="Google Shape;104;p18"/>
          <p:cNvPicPr preferRelativeResize="0"/>
          <p:nvPr/>
        </p:nvPicPr>
        <p:blipFill rotWithShape="1">
          <a:blip r:embed="rId4">
            <a:alphaModFix/>
          </a:blip>
          <a:srcRect b="6009" l="7820" r="2397" t="6768"/>
          <a:stretch/>
        </p:blipFill>
        <p:spPr>
          <a:xfrm>
            <a:off x="2240850" y="3559400"/>
            <a:ext cx="1100874" cy="1069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8"/>
          <p:cNvPicPr preferRelativeResize="0"/>
          <p:nvPr/>
        </p:nvPicPr>
        <p:blipFill rotWithShape="1">
          <a:blip r:embed="rId5">
            <a:alphaModFix/>
          </a:blip>
          <a:srcRect b="-17398" l="0" r="-17398" t="0"/>
          <a:stretch/>
        </p:blipFill>
        <p:spPr>
          <a:xfrm>
            <a:off x="6430074" y="3500647"/>
            <a:ext cx="1559823" cy="1345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8"/>
          <p:cNvPicPr preferRelativeResize="0"/>
          <p:nvPr/>
        </p:nvPicPr>
        <p:blipFill rotWithShape="1">
          <a:blip r:embed="rId6">
            <a:alphaModFix/>
          </a:blip>
          <a:srcRect b="50061" l="39809" r="40055" t="35949"/>
          <a:stretch/>
        </p:blipFill>
        <p:spPr>
          <a:xfrm>
            <a:off x="8181550" y="3717976"/>
            <a:ext cx="853924" cy="752399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8"/>
          <p:cNvSpPr/>
          <p:nvPr/>
        </p:nvSpPr>
        <p:spPr>
          <a:xfrm>
            <a:off x="7749550" y="3875475"/>
            <a:ext cx="432000" cy="437400"/>
          </a:xfrm>
          <a:prstGeom prst="mathPlus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8" name="Google Shape;108;p18"/>
          <p:cNvPicPr preferRelativeResize="0"/>
          <p:nvPr/>
        </p:nvPicPr>
        <p:blipFill rotWithShape="1">
          <a:blip r:embed="rId7">
            <a:alphaModFix/>
          </a:blip>
          <a:srcRect b="29717" l="32291" r="29132" t="33575"/>
          <a:stretch/>
        </p:blipFill>
        <p:spPr>
          <a:xfrm>
            <a:off x="3950726" y="3621224"/>
            <a:ext cx="1325435" cy="9459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8"/>
          <p:cNvSpPr txBox="1"/>
          <p:nvPr/>
        </p:nvSpPr>
        <p:spPr>
          <a:xfrm>
            <a:off x="392275" y="778900"/>
            <a:ext cx="8323500" cy="9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2300">
                <a:solidFill>
                  <a:srgbClr val="202124"/>
                </a:solidFill>
              </a:rPr>
              <a:t>Gli organismi autotrofi producono il proprio </a:t>
            </a:r>
            <a:r>
              <a:rPr b="1" lang="it" sz="2300">
                <a:solidFill>
                  <a:srgbClr val="202124"/>
                </a:solidFill>
              </a:rPr>
              <a:t>nutrimento</a:t>
            </a:r>
            <a:r>
              <a:rPr lang="it" sz="2300">
                <a:solidFill>
                  <a:srgbClr val="202124"/>
                </a:solidFill>
              </a:rPr>
              <a:t> con la fotosintesi clorofilliana. </a:t>
            </a:r>
            <a:endParaRPr sz="2300"/>
          </a:p>
        </p:txBody>
      </p:sp>
      <p:sp>
        <p:nvSpPr>
          <p:cNvPr id="110" name="Google Shape;110;p18"/>
          <p:cNvSpPr/>
          <p:nvPr/>
        </p:nvSpPr>
        <p:spPr>
          <a:xfrm>
            <a:off x="3436375" y="3875475"/>
            <a:ext cx="432000" cy="437400"/>
          </a:xfrm>
          <a:prstGeom prst="mathPlus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18"/>
          <p:cNvSpPr txBox="1"/>
          <p:nvPr/>
        </p:nvSpPr>
        <p:spPr>
          <a:xfrm>
            <a:off x="67150" y="4666500"/>
            <a:ext cx="89340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900">
                <a:solidFill>
                  <a:srgbClr val="202124"/>
                </a:solidFill>
              </a:rPr>
              <a:t>anidride carbonica + energia solare + acqua         →    glucosio      +     ossigeno</a:t>
            </a:r>
            <a:endParaRPr sz="2000"/>
          </a:p>
        </p:txBody>
      </p:sp>
      <p:sp>
        <p:nvSpPr>
          <p:cNvPr id="112" name="Google Shape;112;p18"/>
          <p:cNvSpPr/>
          <p:nvPr/>
        </p:nvSpPr>
        <p:spPr>
          <a:xfrm>
            <a:off x="2059675" y="2804100"/>
            <a:ext cx="5185800" cy="514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t" sz="1900">
                <a:solidFill>
                  <a:srgbClr val="202124"/>
                </a:solidFill>
              </a:rPr>
              <a:t>CO</a:t>
            </a:r>
            <a:r>
              <a:rPr b="1" lang="it" sz="1000">
                <a:solidFill>
                  <a:srgbClr val="202124"/>
                </a:solidFill>
              </a:rPr>
              <a:t>2  </a:t>
            </a:r>
            <a:r>
              <a:rPr b="1" lang="it" sz="1900">
                <a:solidFill>
                  <a:srgbClr val="202124"/>
                </a:solidFill>
              </a:rPr>
              <a:t>+ energia solare + H</a:t>
            </a:r>
            <a:r>
              <a:rPr b="1" lang="it" sz="1100">
                <a:solidFill>
                  <a:srgbClr val="202124"/>
                </a:solidFill>
              </a:rPr>
              <a:t>2</a:t>
            </a:r>
            <a:r>
              <a:rPr b="1" lang="it" sz="1900">
                <a:solidFill>
                  <a:srgbClr val="202124"/>
                </a:solidFill>
              </a:rPr>
              <a:t>O </a:t>
            </a:r>
            <a:r>
              <a:rPr b="1" lang="it" sz="2100">
                <a:solidFill>
                  <a:srgbClr val="202124"/>
                </a:solidFill>
              </a:rPr>
              <a:t>→ </a:t>
            </a:r>
            <a:r>
              <a:rPr b="1" lang="it" sz="1900">
                <a:solidFill>
                  <a:srgbClr val="202124"/>
                </a:solidFill>
              </a:rPr>
              <a:t>C</a:t>
            </a:r>
            <a:r>
              <a:rPr b="1" lang="it" sz="1100">
                <a:solidFill>
                  <a:srgbClr val="202124"/>
                </a:solidFill>
              </a:rPr>
              <a:t>6</a:t>
            </a:r>
            <a:r>
              <a:rPr b="1" lang="it" sz="1900">
                <a:solidFill>
                  <a:srgbClr val="202124"/>
                </a:solidFill>
              </a:rPr>
              <a:t>H</a:t>
            </a:r>
            <a:r>
              <a:rPr b="1" lang="it" sz="1100">
                <a:solidFill>
                  <a:srgbClr val="202124"/>
                </a:solidFill>
              </a:rPr>
              <a:t>12</a:t>
            </a:r>
            <a:r>
              <a:rPr b="1" lang="it" sz="1900">
                <a:solidFill>
                  <a:srgbClr val="202124"/>
                </a:solidFill>
              </a:rPr>
              <a:t>O</a:t>
            </a:r>
            <a:r>
              <a:rPr b="1" lang="it" sz="1100">
                <a:solidFill>
                  <a:srgbClr val="202124"/>
                </a:solidFill>
              </a:rPr>
              <a:t>6  </a:t>
            </a:r>
            <a:r>
              <a:rPr b="1" lang="it" sz="1600">
                <a:solidFill>
                  <a:srgbClr val="202124"/>
                </a:solidFill>
              </a:rPr>
              <a:t>+ </a:t>
            </a:r>
            <a:r>
              <a:rPr b="1" lang="it" sz="1900">
                <a:solidFill>
                  <a:srgbClr val="202124"/>
                </a:solidFill>
              </a:rPr>
              <a:t>O</a:t>
            </a:r>
            <a:r>
              <a:rPr b="1" lang="it" sz="1100">
                <a:solidFill>
                  <a:srgbClr val="202124"/>
                </a:solidFill>
              </a:rPr>
              <a:t>2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EAD3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19"/>
          <p:cNvSpPr txBox="1"/>
          <p:nvPr>
            <p:ph idx="1" type="body"/>
          </p:nvPr>
        </p:nvSpPr>
        <p:spPr>
          <a:xfrm>
            <a:off x="0" y="0"/>
            <a:ext cx="9144000" cy="5277600"/>
          </a:xfrm>
          <a:prstGeom prst="rect">
            <a:avLst/>
          </a:prstGeom>
          <a:solidFill>
            <a:srgbClr val="D9EAD3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</a:endParaRPr>
          </a:p>
        </p:txBody>
      </p:sp>
      <p:pic>
        <p:nvPicPr>
          <p:cNvPr id="119" name="Google Shape;11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500" y="2370999"/>
            <a:ext cx="2785326" cy="2573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98250" y="2899050"/>
            <a:ext cx="2966676" cy="2045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30115" y="2371000"/>
            <a:ext cx="2880988" cy="2573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72575" y="57975"/>
            <a:ext cx="2459724" cy="2698665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9"/>
          <p:cNvSpPr txBox="1"/>
          <p:nvPr/>
        </p:nvSpPr>
        <p:spPr>
          <a:xfrm>
            <a:off x="335750" y="322300"/>
            <a:ext cx="5371800" cy="8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t" sz="2100">
                <a:solidFill>
                  <a:schemeClr val="dk1"/>
                </a:solidFill>
              </a:rPr>
              <a:t>MODELLINI</a:t>
            </a:r>
            <a:r>
              <a:rPr b="1" lang="it" sz="2100">
                <a:solidFill>
                  <a:schemeClr val="dk1"/>
                </a:solidFill>
              </a:rPr>
              <a:t> DELLE CELLULE VEGETALI (REALIZZATI DALLA NOSTRA CLASSE)</a:t>
            </a:r>
            <a:endParaRPr sz="11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FE2F3"/>
        </a:solidFill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0"/>
          <p:cNvPicPr preferRelativeResize="0"/>
          <p:nvPr/>
        </p:nvPicPr>
        <p:blipFill rotWithShape="1">
          <a:blip r:embed="rId3">
            <a:alphaModFix/>
          </a:blip>
          <a:srcRect b="17084" l="40135" r="36719" t="28229"/>
          <a:stretch/>
        </p:blipFill>
        <p:spPr>
          <a:xfrm rot="-5400000">
            <a:off x="294762" y="3136818"/>
            <a:ext cx="1443595" cy="1677869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0"/>
          <p:cNvSpPr/>
          <p:nvPr/>
        </p:nvSpPr>
        <p:spPr>
          <a:xfrm>
            <a:off x="4428897" y="3860151"/>
            <a:ext cx="757500" cy="4566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20"/>
          <p:cNvSpPr/>
          <p:nvPr/>
        </p:nvSpPr>
        <p:spPr>
          <a:xfrm>
            <a:off x="2061802" y="3747645"/>
            <a:ext cx="671700" cy="681600"/>
          </a:xfrm>
          <a:prstGeom prst="mathPlus">
            <a:avLst>
              <a:gd fmla="val 23520" name="adj1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1" name="Google Shape;131;p20"/>
          <p:cNvPicPr preferRelativeResize="0"/>
          <p:nvPr/>
        </p:nvPicPr>
        <p:blipFill rotWithShape="1">
          <a:blip r:embed="rId4">
            <a:alphaModFix/>
          </a:blip>
          <a:srcRect b="33171" l="35626" r="32904" t="34859"/>
          <a:stretch/>
        </p:blipFill>
        <p:spPr>
          <a:xfrm>
            <a:off x="2939801" y="3747654"/>
            <a:ext cx="1191043" cy="778302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0"/>
          <p:cNvSpPr/>
          <p:nvPr/>
        </p:nvSpPr>
        <p:spPr>
          <a:xfrm>
            <a:off x="7215367" y="3895600"/>
            <a:ext cx="477600" cy="456600"/>
          </a:xfrm>
          <a:prstGeom prst="mathPlus">
            <a:avLst>
              <a:gd fmla="val 23520" name="adj1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20"/>
          <p:cNvSpPr txBox="1"/>
          <p:nvPr/>
        </p:nvSpPr>
        <p:spPr>
          <a:xfrm>
            <a:off x="381600" y="2927850"/>
            <a:ext cx="14739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20"/>
          <p:cNvSpPr txBox="1"/>
          <p:nvPr/>
        </p:nvSpPr>
        <p:spPr>
          <a:xfrm>
            <a:off x="586700" y="4697550"/>
            <a:ext cx="87213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900">
                <a:latin typeface="Calibri"/>
                <a:ea typeface="Calibri"/>
                <a:cs typeface="Calibri"/>
                <a:sym typeface="Calibri"/>
              </a:rPr>
              <a:t>glucosio               +            ossigeno              →        anidride carbonica     +          acqua                                                     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5" name="Google Shape;135;p20"/>
          <p:cNvPicPr preferRelativeResize="0"/>
          <p:nvPr/>
        </p:nvPicPr>
        <p:blipFill rotWithShape="1">
          <a:blip r:embed="rId5">
            <a:alphaModFix/>
          </a:blip>
          <a:srcRect b="31248" l="31642" r="26640" t="36877"/>
          <a:stretch/>
        </p:blipFill>
        <p:spPr>
          <a:xfrm>
            <a:off x="5397650" y="3747650"/>
            <a:ext cx="1750910" cy="752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0"/>
          <p:cNvPicPr preferRelativeResize="0"/>
          <p:nvPr/>
        </p:nvPicPr>
        <p:blipFill rotWithShape="1">
          <a:blip r:embed="rId6">
            <a:alphaModFix/>
          </a:blip>
          <a:srcRect b="29717" l="32291" r="29132" t="33575"/>
          <a:stretch/>
        </p:blipFill>
        <p:spPr>
          <a:xfrm>
            <a:off x="7759801" y="3650949"/>
            <a:ext cx="1325435" cy="945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0"/>
          <p:cNvSpPr txBox="1"/>
          <p:nvPr/>
        </p:nvSpPr>
        <p:spPr>
          <a:xfrm>
            <a:off x="1566300" y="273275"/>
            <a:ext cx="6011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3000">
                <a:solidFill>
                  <a:srgbClr val="CC0000"/>
                </a:solidFill>
              </a:rPr>
              <a:t>LA RESPIRAZIONE CELLULARE</a:t>
            </a:r>
            <a:endParaRPr sz="3000">
              <a:solidFill>
                <a:srgbClr val="CC0000"/>
              </a:solidFill>
            </a:endParaRPr>
          </a:p>
        </p:txBody>
      </p:sp>
      <p:sp>
        <p:nvSpPr>
          <p:cNvPr id="138" name="Google Shape;138;p20"/>
          <p:cNvSpPr txBox="1"/>
          <p:nvPr/>
        </p:nvSpPr>
        <p:spPr>
          <a:xfrm>
            <a:off x="2639700" y="1759275"/>
            <a:ext cx="4205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3000">
                <a:solidFill>
                  <a:srgbClr val="CC0000"/>
                </a:solidFill>
              </a:rPr>
              <a:t>FORMULA CHIMICA:</a:t>
            </a:r>
            <a:endParaRPr sz="3000">
              <a:solidFill>
                <a:srgbClr val="CC0000"/>
              </a:solidFill>
            </a:endParaRPr>
          </a:p>
        </p:txBody>
      </p:sp>
      <p:sp>
        <p:nvSpPr>
          <p:cNvPr id="139" name="Google Shape;139;p20"/>
          <p:cNvSpPr/>
          <p:nvPr/>
        </p:nvSpPr>
        <p:spPr>
          <a:xfrm>
            <a:off x="2464200" y="2405775"/>
            <a:ext cx="4686900" cy="681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/>
              <a:t>C</a:t>
            </a:r>
            <a:r>
              <a:rPr baseline="-25000" lang="it" sz="1800"/>
              <a:t>6</a:t>
            </a:r>
            <a:r>
              <a:rPr lang="it" sz="1800"/>
              <a:t>H</a:t>
            </a:r>
            <a:r>
              <a:rPr baseline="-25000" lang="it" sz="1800"/>
              <a:t>12</a:t>
            </a:r>
            <a:r>
              <a:rPr lang="it" sz="1800"/>
              <a:t>0</a:t>
            </a:r>
            <a:r>
              <a:rPr baseline="-25000" lang="it" sz="1800"/>
              <a:t>6</a:t>
            </a:r>
            <a:r>
              <a:rPr lang="it" sz="1800"/>
              <a:t> + 6O</a:t>
            </a:r>
            <a:r>
              <a:rPr baseline="-25000" lang="it" sz="1800"/>
              <a:t>2</a:t>
            </a:r>
            <a:r>
              <a:rPr lang="it" sz="1800"/>
              <a:t> → 6CO</a:t>
            </a:r>
            <a:r>
              <a:rPr baseline="-25000" lang="it" sz="1800"/>
              <a:t>2</a:t>
            </a:r>
            <a:r>
              <a:rPr lang="it" sz="1800"/>
              <a:t> + 6H</a:t>
            </a:r>
            <a:r>
              <a:rPr baseline="-25000" lang="it" sz="1800"/>
              <a:t>2</a:t>
            </a:r>
            <a:r>
              <a:rPr lang="it" sz="1800"/>
              <a:t>O + ENERGIA</a:t>
            </a:r>
            <a:endParaRPr sz="1800"/>
          </a:p>
        </p:txBody>
      </p:sp>
      <p:sp>
        <p:nvSpPr>
          <p:cNvPr id="140" name="Google Shape;140;p20"/>
          <p:cNvSpPr txBox="1"/>
          <p:nvPr/>
        </p:nvSpPr>
        <p:spPr>
          <a:xfrm>
            <a:off x="576900" y="919775"/>
            <a:ext cx="8330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300">
                <a:solidFill>
                  <a:srgbClr val="202124"/>
                </a:solidFill>
              </a:rPr>
              <a:t>Con la respirazione cellulare gli organismi ricavano </a:t>
            </a:r>
            <a:r>
              <a:rPr b="1" lang="it" sz="2300">
                <a:solidFill>
                  <a:srgbClr val="202124"/>
                </a:solidFill>
              </a:rPr>
              <a:t>energia</a:t>
            </a:r>
            <a:r>
              <a:rPr lang="it" sz="2300">
                <a:solidFill>
                  <a:srgbClr val="202124"/>
                </a:solidFill>
              </a:rPr>
              <a:t>.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1"/>
          <p:cNvSpPr txBox="1"/>
          <p:nvPr>
            <p:ph type="title"/>
          </p:nvPr>
        </p:nvSpPr>
        <p:spPr>
          <a:xfrm flipH="1" rot="10800000">
            <a:off x="311700" y="61975"/>
            <a:ext cx="8520600" cy="5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                  </a:t>
            </a:r>
            <a:r>
              <a:rPr lang="it">
                <a:solidFill>
                  <a:srgbClr val="FF0000"/>
                </a:solidFill>
              </a:rPr>
              <a:t> 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146" name="Google Shape;146;p21"/>
          <p:cNvSpPr txBox="1"/>
          <p:nvPr>
            <p:ph idx="1" type="body"/>
          </p:nvPr>
        </p:nvSpPr>
        <p:spPr>
          <a:xfrm>
            <a:off x="0" y="-21900"/>
            <a:ext cx="9144000" cy="5187300"/>
          </a:xfrm>
          <a:prstGeom prst="rect">
            <a:avLst/>
          </a:prstGeom>
          <a:solidFill>
            <a:srgbClr val="A2C4C9"/>
          </a:solidFill>
          <a:ln cap="flat" cmpd="sng" w="952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100">
                <a:solidFill>
                  <a:schemeClr val="dk1"/>
                </a:solidFill>
              </a:rPr>
              <a:t>MODELLINI DELLE CELLULE VEGETALI E ANIMALI </a:t>
            </a:r>
            <a:endParaRPr b="1" sz="21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it" sz="2100">
                <a:solidFill>
                  <a:schemeClr val="dk1"/>
                </a:solidFill>
              </a:rPr>
              <a:t>(REALIZZATI DALLA NOSTRA CLASSE)</a:t>
            </a:r>
            <a:endParaRPr sz="11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it"/>
              <a:t>       </a:t>
            </a:r>
            <a:endParaRPr b="1" sz="2200"/>
          </a:p>
        </p:txBody>
      </p:sp>
      <p:pic>
        <p:nvPicPr>
          <p:cNvPr id="147" name="Google Shape;14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950" y="1564600"/>
            <a:ext cx="2225725" cy="171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413" y="1632400"/>
            <a:ext cx="2225725" cy="1646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81950" y="3344223"/>
            <a:ext cx="2225725" cy="1669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58150" y="1580006"/>
            <a:ext cx="2225725" cy="1669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29663" y="1567900"/>
            <a:ext cx="1581875" cy="1669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67262" y="3355850"/>
            <a:ext cx="1636500" cy="1646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963338" y="3355850"/>
            <a:ext cx="1875251" cy="1646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876150" y="1579525"/>
            <a:ext cx="2049623" cy="1646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9425" y="3344213"/>
            <a:ext cx="2225725" cy="1669325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1"/>
          <p:cNvSpPr txBox="1"/>
          <p:nvPr/>
        </p:nvSpPr>
        <p:spPr>
          <a:xfrm>
            <a:off x="6032825" y="4347475"/>
            <a:ext cx="315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