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Balsamiq Sans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Oswald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swa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BalsamiqSans-bold.fntdata"/><Relationship Id="rId12" Type="http://schemas.openxmlformats.org/officeDocument/2006/relationships/slide" Target="slides/slide7.xml"/><Relationship Id="rId34" Type="http://schemas.openxmlformats.org/officeDocument/2006/relationships/font" Target="fonts/BalsamiqSans-regular.fntdata"/><Relationship Id="rId15" Type="http://schemas.openxmlformats.org/officeDocument/2006/relationships/slide" Target="slides/slide10.xml"/><Relationship Id="rId37" Type="http://schemas.openxmlformats.org/officeDocument/2006/relationships/font" Target="fonts/BalsamiqSans-boldItalic.fntdata"/><Relationship Id="rId14" Type="http://schemas.openxmlformats.org/officeDocument/2006/relationships/slide" Target="slides/slide9.xml"/><Relationship Id="rId36" Type="http://schemas.openxmlformats.org/officeDocument/2006/relationships/font" Target="fonts/BalsamiqSans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231ef9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231ef9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5270adc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5270ad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96a4dcfad6d3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96a4dcfad6d3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640ca3cd3adb0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640ca3cd3adb0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6c125d815f292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6c125d815f29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01446723e1760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01446723e1760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552baf7a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552baf7a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41cf24ea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41cf24ea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42c9940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42c9940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291ab41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291ab41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3f12df4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3f12df4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6ab05e19749d80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6ab05e19749d80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f622998bd0b01c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f622998bd0b01c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59a89f7b84a05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59a89f7b84a05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59a89f7b84a057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59a89f7b84a05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73939982a8f3bf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73939982a8f3bf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231ef9bf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231ef9bf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231ef9bf4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231ef9bf4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31ef9bf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231ef9bf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5a10bc5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5a10bc5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b47566a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b47566a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448c847eb2d7c9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9448c847eb2d7c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60161af7a189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60161af7a189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eTIn6YBhR_si-Cku18ayNLUSc91Tnvqr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hyperlink" Target="http://drive.google.com/file/d/1INSUFGLPQbYaiXVadsWNG7hJu5ROPQRT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obHetFerZNgN3hUm98koM0WuDsdgVFSZ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hyperlink" Target="http://drive.google.com/file/d/1ywjzkif7t28nsuZQjgGi37jCGnVd54Qp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hyperlink" Target="http://drive.google.com/file/d/16cVvaPwjxA2iSiatBIFD-mTlKWamQup4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hyperlink" Target="http://drive.google.com/file/d/1G4o3mLAjQOP3D5aNgUzXX6pdnszxLev3/view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hyperlink" Target="http://drive.google.com/file/d/1ZiCVpH_48F2Hjb0377cFbgZbttgIMozc/view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hyperlink" Target="http://drive.google.com/file/d/1IXGmst-HfB-jwsRKLFmYPvBOfeD7xy_I/view" TargetMode="External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g"/><Relationship Id="rId4" Type="http://schemas.openxmlformats.org/officeDocument/2006/relationships/hyperlink" Target="http://drive.google.com/file/d/1vBJsJPVn8dbWGAeyAoSOE0EBegTdQ9-t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uUweHfqCj2dhZWFEDKxYbwlSaiDtJff2/view" TargetMode="External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hyperlink" Target="http://drive.google.com/file/d/1efSGiqTwj0YxLXPTzruR7lz2xzpRtxi1/view" TargetMode="External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hyperlink" Target="http://drive.google.com/file/d/1dm2F68KsrM9QJx75J-QeE6lc4_6Xcn3J/view" TargetMode="External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hyperlink" Target="http://drive.google.com/file/d/1XHIXH-3RzSYqOrW-i0ab71yQ-TkHNUXE/view" TargetMode="External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Relationship Id="rId4" Type="http://schemas.openxmlformats.org/officeDocument/2006/relationships/hyperlink" Target="http://drive.google.com/file/d/1FpwkUM99_2R_6HZVni_LfK6ez2frKKEK/view" TargetMode="External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Relationship Id="rId4" Type="http://schemas.openxmlformats.org/officeDocument/2006/relationships/hyperlink" Target="http://drive.google.com/file/d/1h4pa-5Af0NakwvoZ1yDChF34T54u3STB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hyperlink" Target="http://drive.google.com/file/d/1sonrxxPwGQGE-BG98PsuOJRYgy9IiWgk/view" TargetMode="External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6.jpg"/><Relationship Id="rId6" Type="http://schemas.openxmlformats.org/officeDocument/2006/relationships/hyperlink" Target="http://drive.google.com/file/d/1srxrqg-ALdtTGNASIEftio4w3itifiLy/view" TargetMode="External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Relationship Id="rId4" Type="http://schemas.openxmlformats.org/officeDocument/2006/relationships/hyperlink" Target="http://drive.google.com/file/d/1rTz5b62utNm8w7sXWP2QoTkopOKaptJm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kfhRkMAukpLI6p6I0gPwtF9TbxvNYaSt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hyperlink" Target="http://drive.google.com/file/d/1SIB8JubauSvOo95QYHOw0XBqPGPo1HJb/view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hyperlink" Target="http://drive.google.com/file/d/1dNsjPL-dmy9wovJUbC3fqa592z5lxFBT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hyperlink" Target="http://drive.google.com/file/d/1hkxL0c5jpD19e07PGl4ahxRVQfCUklkJ/view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27000" y="1363325"/>
            <a:ext cx="6767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78275" y="2912575"/>
            <a:ext cx="22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49968" y="871525"/>
            <a:ext cx="56889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43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LA CHIMICA NELLA   VITA DI </a:t>
            </a:r>
            <a:endParaRPr b="1" sz="43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43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TUTTI I GIORNI</a:t>
            </a:r>
            <a:endParaRPr b="1" sz="43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51850" y="2912575"/>
            <a:ext cx="2627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803575" y="3699175"/>
            <a:ext cx="4959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7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2^B </a:t>
            </a:r>
            <a:endParaRPr b="1" sz="37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7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a.s 2021/2022</a:t>
            </a:r>
            <a:endParaRPr b="1" sz="37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902050" y="124575"/>
            <a:ext cx="705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Perché i grassi fanno male?</a:t>
            </a:r>
            <a:endParaRPr b="1" sz="22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722525" y="1004200"/>
            <a:ext cx="70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600075" y="1004200"/>
            <a:ext cx="60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201375" y="912025"/>
            <a:ext cx="60495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439500" y="1064425"/>
            <a:ext cx="60495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4391850" y="854800"/>
            <a:ext cx="4693200" cy="36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 </a:t>
            </a:r>
            <a:r>
              <a:rPr b="1" lang="it" sz="2000"/>
              <a:t>grassi saturi fanno male alla salute ed in particolare al sistema cardiovascolare. Essi sono, infatti, difficili da metabolizzare e tendono ad accumularsi nel sangue. Possono causare quindi un aumento del colesterolo con la conseguenza di una maggiore predisposizione a malattie cardiovascolari, come infarto, ictus e angina pectoris</a:t>
            </a:r>
            <a:r>
              <a:rPr b="1" lang="it" sz="2000">
                <a:highlight>
                  <a:srgbClr val="F9F9F9"/>
                </a:highlight>
              </a:rPr>
              <a:t>.</a:t>
            </a:r>
            <a:endParaRPr b="1" sz="190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1375" y="632478"/>
            <a:ext cx="4120704" cy="21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" y="2985975"/>
            <a:ext cx="3039003" cy="20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 title="AUD-20220423-WA0011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3600" y="4542250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COME E’ FORMATO UN OSSO?</a:t>
            </a:r>
            <a:endParaRPr b="1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152475"/>
            <a:ext cx="304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Ogni osso è formato da cellule viventi, gli osteociti, immerse in una materia dura, ricca di sali minerali (principalmente fosfato e carbonato di calcio) e contiene una proteina, l’osseina, che conferisce elasticità all’osso </a:t>
            </a:r>
            <a:r>
              <a:rPr b="1" lang="it">
                <a:solidFill>
                  <a:srgbClr val="000000"/>
                </a:solidFill>
              </a:rPr>
              <a:t>aumentando</a:t>
            </a:r>
            <a:r>
              <a:rPr b="1" lang="it">
                <a:solidFill>
                  <a:srgbClr val="000000"/>
                </a:solidFill>
              </a:rPr>
              <a:t> la resistenza.</a:t>
            </a:r>
            <a:r>
              <a:rPr b="1" lang="it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10586" l="0" r="0" t="0"/>
          <a:stretch/>
        </p:blipFill>
        <p:spPr>
          <a:xfrm>
            <a:off x="3511200" y="1017725"/>
            <a:ext cx="5463750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 title="Registrazion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2250" y="448577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3238100" y="225012"/>
            <a:ext cx="7315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0000"/>
                </a:solidFill>
              </a:rPr>
              <a:t>IL CALCIO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" y="1360800"/>
            <a:ext cx="42678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Il calcio è il minerale più  abbondante nell'organismo. Il 99% è concentrato nelle  ossa, svolge un ruolo indispensabile all’interno delle cellule, dei neuroni, nella contrazione muscolare, nella fecondazione, ed è  fondamentale per lo sviluppo delle ossa e dei denti.  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173" name="Google Shape;173;p24"/>
          <p:cNvSpPr txBox="1"/>
          <p:nvPr/>
        </p:nvSpPr>
        <p:spPr>
          <a:xfrm>
            <a:off x="921255" y="215745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429279"/>
            <a:ext cx="3264209" cy="22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 title="AUD-20220425-WA002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4579" y="4597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 flipH="1" rot="283">
            <a:off x="770309" y="209384"/>
            <a:ext cx="72999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COSA PROVOCA LA MANCANZA DI CALCIO NEL SANGUE?</a:t>
            </a:r>
            <a:r>
              <a:rPr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sz="30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520053" y="1302560"/>
            <a:ext cx="3000000" cy="3586500"/>
          </a:xfrm>
          <a:prstGeom prst="rect">
            <a:avLst/>
          </a:prstGeom>
          <a:noFill/>
          <a:ln cap="flat" cmpd="sng" w="1143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I livelli di calcio nel sangue possono essere moderatamente bassi senza causare sintomi. Se i livelli di calcio sono bassi per lunghi periodi di tempo, i soggetti possono sviluppare pelle secca e squamosa, unghie fragili e capelli spessi. Sono comuni i crampi muscolari con coinvolgimento di schiena e gambe.</a:t>
            </a:r>
            <a:endParaRPr b="1" sz="1700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525" y="1577900"/>
            <a:ext cx="3717675" cy="32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 title="AUD-20220424-WA001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849" y="4539850"/>
            <a:ext cx="504475" cy="5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2" type="body"/>
          </p:nvPr>
        </p:nvSpPr>
        <p:spPr>
          <a:xfrm>
            <a:off x="414075" y="2155950"/>
            <a:ext cx="39999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9" name="Google Shape;189;p26"/>
          <p:cNvSpPr txBox="1"/>
          <p:nvPr/>
        </p:nvSpPr>
        <p:spPr>
          <a:xfrm>
            <a:off x="922275" y="293198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 flipH="1">
            <a:off x="922275" y="175965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820475" y="293200"/>
            <a:ext cx="6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SAI QUALI SONO I CIBI CHE CONTENGONO MAGGIORE QUANTITÀ DI CALCIO? </a:t>
            </a:r>
            <a:endParaRPr b="1" sz="24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820475" y="1209110"/>
            <a:ext cx="339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… Non lo sapevi?! </a:t>
            </a:r>
            <a:endParaRPr sz="30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 rot="-330943">
            <a:off x="4808166" y="1349333"/>
            <a:ext cx="4107418" cy="6464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Allora te li elenchiamo noi!!! </a:t>
            </a:r>
            <a:endParaRPr sz="300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13" y="2120951"/>
            <a:ext cx="3983025" cy="2646987"/>
          </a:xfrm>
          <a:prstGeom prst="rect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26"/>
          <p:cNvSpPr txBox="1"/>
          <p:nvPr/>
        </p:nvSpPr>
        <p:spPr>
          <a:xfrm>
            <a:off x="4947225" y="2571729"/>
            <a:ext cx="3391500" cy="16470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6D9EEB"/>
                </a:solidFill>
                <a:latin typeface="Montserrat"/>
                <a:ea typeface="Montserrat"/>
                <a:cs typeface="Montserrat"/>
                <a:sym typeface="Montserrat"/>
              </a:rPr>
              <a:t>ECCO 1O ALIMENTI CHE CONTENGONO MAGGIORI FONTI DI CALCIO!!! </a:t>
            </a:r>
            <a:endParaRPr sz="2400">
              <a:solidFill>
                <a:srgbClr val="6D9EE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6" title="AUD-20220429-WA00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7950" y="4572279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222250" y="1033788"/>
            <a:ext cx="35478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 Il calcio è essenziale per lo sviluppo e per la salute delle ossa e dei denti. Infatti le ossa sono sottoposte a un continuo processo di rimodellamento che prevede il riassorbimento e la deposizione di calcio nel nuovo tessuto osseo.</a:t>
            </a:r>
            <a:endParaRPr b="1" sz="2100"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775" y="1034088"/>
            <a:ext cx="5541775" cy="378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921255" y="215745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222250" y="199475"/>
            <a:ext cx="8856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SAPETE A COSA SERVE IL CALCIO?BEH VE LO SPIEGHIAMO NOI!</a:t>
            </a:r>
            <a:endParaRPr b="1" sz="23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205" name="Google Shape;205;p27" title="AUD-20220424-WA001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950" y="4574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73050" y="224700"/>
            <a:ext cx="899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Le </a:t>
            </a:r>
            <a:r>
              <a:rPr b="1" lang="it" sz="25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malattie delle ossa</a:t>
            </a:r>
            <a:endParaRPr b="1" sz="25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55150" y="872925"/>
            <a:ext cx="84951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/>
              <a:t>lo sapevate che u</a:t>
            </a:r>
            <a:r>
              <a:rPr b="1" lang="it" sz="1500"/>
              <a:t>na delle ragioni più importanti per introdurre calcio nell’organismo è per prevenire malattie ossee? tra queste rientrano l’osteoporosi.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/>
              <a:t>L’</a:t>
            </a:r>
            <a:r>
              <a:rPr b="1" lang="it" sz="1500">
                <a:solidFill>
                  <a:srgbClr val="FF0000"/>
                </a:solidFill>
                <a:highlight>
                  <a:schemeClr val="lt1"/>
                </a:highlight>
              </a:rPr>
              <a:t>osteoporosi </a:t>
            </a:r>
            <a:r>
              <a:rPr b="1" lang="it" sz="1500"/>
              <a:t>è una malattia dell’apparato scheletrico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/>
              <a:t>caratterizzata da una bassa densità minerale.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FF0000"/>
                </a:solidFill>
              </a:rPr>
              <a:t>Cause: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202124"/>
                </a:solidFill>
              </a:rPr>
              <a:t> </a:t>
            </a:r>
            <a:r>
              <a:rPr b="1" lang="it" sz="1500">
                <a:solidFill>
                  <a:srgbClr val="202124"/>
                </a:solidFill>
                <a:highlight>
                  <a:srgbClr val="FFFFFF"/>
                </a:highlight>
              </a:rPr>
              <a:t>Il rischio di sviluppare la malattia è influenzato da </a:t>
            </a:r>
            <a:endParaRPr b="1"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202124"/>
                </a:solidFill>
                <a:highlight>
                  <a:srgbClr val="FFFFFF"/>
                </a:highlight>
              </a:rPr>
              <a:t>prolungati periodi di sedentarietà, predisposizione genetica,</a:t>
            </a:r>
            <a:endParaRPr b="1"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202124"/>
                </a:solidFill>
                <a:highlight>
                  <a:srgbClr val="FFFFFF"/>
                </a:highlight>
              </a:rPr>
              <a:t>magrezza eccessiva,abuso di alcolici,e fumare.</a:t>
            </a:r>
            <a:endParaRPr b="1"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rgbClr val="FF0000"/>
                </a:solidFill>
              </a:rPr>
              <a:t>Effetti:</a:t>
            </a:r>
            <a:endParaRPr b="1" sz="1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202124"/>
                </a:solidFill>
              </a:rPr>
              <a:t>L’osteoporosi provoca la progressiva perdita di massa ossea e come </a:t>
            </a:r>
            <a:endParaRPr b="1" sz="15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500">
                <a:solidFill>
                  <a:srgbClr val="202124"/>
                </a:solidFill>
              </a:rPr>
              <a:t>risultato le ossa diventano più fragili e più soggette a fratture.</a:t>
            </a:r>
            <a:endParaRPr b="1" sz="15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450" y="1510950"/>
            <a:ext cx="3307800" cy="1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 title="AUD-20220428-WA0006(1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6875" y="4520925"/>
            <a:ext cx="507375" cy="5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ctrTitle"/>
          </p:nvPr>
        </p:nvSpPr>
        <p:spPr>
          <a:xfrm>
            <a:off x="361225" y="28300"/>
            <a:ext cx="8520600" cy="62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85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LO SAPEVATE CHE….</a:t>
            </a:r>
            <a:endParaRPr b="1" sz="285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219" name="Google Shape;219;p29"/>
          <p:cNvSpPr txBox="1"/>
          <p:nvPr>
            <p:ph idx="1" type="subTitle"/>
          </p:nvPr>
        </p:nvSpPr>
        <p:spPr>
          <a:xfrm>
            <a:off x="214150" y="965200"/>
            <a:ext cx="8520600" cy="1741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00000"/>
                </a:solidFill>
              </a:rPr>
              <a:t>le ossa si sciolgono nell’aceto? Noo..? ve lo diciamo noi perché,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00000"/>
                </a:solidFill>
              </a:rPr>
              <a:t>L’aceto “scioglie” i sali minerali di calcio ma lascia la parte inalterata, la parte organica, cioè l’osseina.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00000"/>
                </a:solidFill>
              </a:rPr>
              <a:t>L’osso perde la componente minerale cioè la rigidità e resistenza, però mantiene flessibilità e elasticità.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77825" y="3014788"/>
            <a:ext cx="5207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Formula del carbonato di calcio: CaCO</a:t>
            </a:r>
            <a:r>
              <a:rPr b="1" lang="it" sz="1100"/>
              <a:t>3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/>
              <a:t>Formula dell’aceto: CH</a:t>
            </a:r>
            <a:r>
              <a:rPr b="1" lang="it" sz="1100"/>
              <a:t>3</a:t>
            </a:r>
            <a:r>
              <a:rPr b="1" lang="it" sz="2100"/>
              <a:t>COOH</a:t>
            </a:r>
            <a:endParaRPr b="1" sz="2100"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325" y="2055775"/>
            <a:ext cx="3922676" cy="30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 title="AUD-20220425-WA0027 (1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5075" y="4597163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226200" y="50750"/>
            <a:ext cx="8080200" cy="7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b="1" i="1"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Piccolo esperimento:</a:t>
            </a:r>
            <a:r>
              <a:rPr b="1"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b="1" sz="30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436900" y="775850"/>
            <a:ext cx="243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200"/>
              <a:t>ACETO+OSSO</a:t>
            </a:r>
            <a:r>
              <a:rPr lang="it" sz="7200"/>
              <a:t> 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5" y="1117913"/>
            <a:ext cx="2658250" cy="199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3532074" y="625325"/>
            <a:ext cx="235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ACQUA+OSSO</a:t>
            </a:r>
            <a:endParaRPr b="1" sz="2000"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050" y="1117913"/>
            <a:ext cx="2350550" cy="199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6099476" y="625325"/>
            <a:ext cx="200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ARIA+OSSO</a:t>
            </a:r>
            <a:endParaRPr b="1" sz="2000"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9475" y="1094038"/>
            <a:ext cx="2001600" cy="19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-7" y="361248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323825" y="3210825"/>
            <a:ext cx="7584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/>
              <a:t>Noi abbiamo fatto questo esperimento e abbiamo osservato che nell’aceto l’osso è diventato flessibile, nell’acqua e osso abbiamo osservato che l’osso é diventato molle e aria e osso non è successo niente. Vi invitiamo a riprodurlo, se non volete usare un osso potrete usare un uovo!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type="title"/>
          </p:nvPr>
        </p:nvSpPr>
        <p:spPr>
          <a:xfrm>
            <a:off x="226200" y="50750"/>
            <a:ext cx="8080200" cy="7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r>
              <a:rPr b="1" i="1"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Piccolo esperimento:</a:t>
            </a:r>
            <a:r>
              <a:rPr b="1" lang="it" sz="3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b="1" sz="300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361875" y="1745575"/>
            <a:ext cx="2432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200"/>
              <a:t>ACETO+OSSO</a:t>
            </a:r>
            <a:r>
              <a:rPr lang="it" sz="7200"/>
              <a:t> 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875" y="1032188"/>
            <a:ext cx="2658250" cy="199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/>
        </p:nvSpPr>
        <p:spPr>
          <a:xfrm>
            <a:off x="-7" y="3612480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1627900" y="4170900"/>
            <a:ext cx="5518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CaCO3 + </a:t>
            </a:r>
            <a:r>
              <a:rPr b="1" lang="it" sz="1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it" sz="17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CH3CO2H → Ca(C2H3O2)2 + H2O + CO2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245" name="Google Shape;245;p31"/>
          <p:cNvSpPr txBox="1"/>
          <p:nvPr/>
        </p:nvSpPr>
        <p:spPr>
          <a:xfrm>
            <a:off x="436900" y="3111600"/>
            <a:ext cx="83286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Carbonato Di Calcio (ossa) + Acido Acetico (aceto) = Acetato Di Calcio (patina bianca sul fondo dei barattoli) + Acqua + Anidride Carbonica (bollicine).</a:t>
            </a:r>
            <a:endParaRPr b="1" sz="1700"/>
          </a:p>
        </p:txBody>
      </p:sp>
      <p:pic>
        <p:nvPicPr>
          <p:cNvPr id="246" name="Google Shape;246;p31" title="AUD-20220429-WA000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9575" y="4520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5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GLI ALIMENTI</a:t>
            </a:r>
            <a:r>
              <a:rPr b="1" lang="it">
                <a:solidFill>
                  <a:srgbClr val="FF0000"/>
                </a:solidFill>
              </a:rPr>
              <a:t>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31975"/>
            <a:ext cx="8520600" cy="38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0000"/>
                </a:solidFill>
              </a:rPr>
              <a:t>avete mai chiesto cosa c’è chimicamente nella pasta che mangiate quasi ogni giorno? noo…?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1600">
                <a:solidFill>
                  <a:srgbClr val="000000"/>
                </a:solidFill>
              </a:rPr>
              <a:t>ve lo diciamo noi ,nella pasta ci sono i carboidrati, ma che cosa sono? sono uno degli elementi nutritivi essenziali del nostro corpo, oltre ai carboidrati ci sono le proteine,grassi,vitamine, sali minerali e acqua che ve li </a:t>
            </a:r>
            <a:r>
              <a:rPr b="1" lang="it" sz="1600">
                <a:solidFill>
                  <a:srgbClr val="000000"/>
                </a:solidFill>
              </a:rPr>
              <a:t>spieghiamo </a:t>
            </a:r>
            <a:r>
              <a:rPr b="1" lang="it" sz="1600">
                <a:solidFill>
                  <a:srgbClr val="000000"/>
                </a:solidFill>
              </a:rPr>
              <a:t>nelle prossime</a:t>
            </a:r>
            <a:r>
              <a:rPr b="1" lang="it">
                <a:solidFill>
                  <a:srgbClr val="000000"/>
                </a:solidFill>
              </a:rPr>
              <a:t> </a:t>
            </a:r>
            <a:r>
              <a:rPr b="1" lang="it" sz="1600">
                <a:solidFill>
                  <a:srgbClr val="000000"/>
                </a:solidFill>
              </a:rPr>
              <a:t>slides.</a:t>
            </a:r>
            <a:r>
              <a:rPr b="1" lang="it" sz="1700">
                <a:solidFill>
                  <a:schemeClr val="dk1"/>
                </a:solidFill>
              </a:rPr>
              <a:t> </a:t>
            </a:r>
            <a:r>
              <a:rPr b="1" lang="it" sz="1600">
                <a:solidFill>
                  <a:schemeClr val="dk1"/>
                </a:solidFill>
              </a:rPr>
              <a:t>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75" y="3135675"/>
            <a:ext cx="2441626" cy="18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127200" y="3073700"/>
            <a:ext cx="28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146" y="3073700"/>
            <a:ext cx="2838300" cy="18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AUD-20220424-WA0016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1150" y="4631775"/>
            <a:ext cx="4797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/>
        </p:nvSpPr>
        <p:spPr>
          <a:xfrm>
            <a:off x="83109" y="1058317"/>
            <a:ext cx="3446700" cy="35709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Una miscela di aceto (</a:t>
            </a:r>
            <a:r>
              <a:rPr b="1" lang="it" sz="2000">
                <a:solidFill>
                  <a:srgbClr val="CC0000"/>
                </a:solidFill>
              </a:rPr>
              <a:t>CH3COOH</a:t>
            </a:r>
            <a:r>
              <a:rPr b="1" lang="it" sz="2000"/>
              <a:t>) e acqua (</a:t>
            </a:r>
            <a:r>
              <a:rPr b="1" lang="it" sz="2000">
                <a:solidFill>
                  <a:srgbClr val="FF0000"/>
                </a:solidFill>
              </a:rPr>
              <a:t>H₂O</a:t>
            </a:r>
            <a:r>
              <a:rPr b="1" lang="it" sz="2000"/>
              <a:t>) in parti uguali in uno spruzzino disinfetterà i bagni, le rubinetterie ma anche i pavimenti. Usare per pulire la vasca, la doccia, gli specchi e i vetri (anche della doccia) toglierà il calcare ed i residui di sapone.</a:t>
            </a:r>
            <a:endParaRPr b="1" sz="2000"/>
          </a:p>
        </p:txBody>
      </p:sp>
      <p:sp>
        <p:nvSpPr>
          <p:cNvPr id="252" name="Google Shape;252;p32"/>
          <p:cNvSpPr txBox="1"/>
          <p:nvPr/>
        </p:nvSpPr>
        <p:spPr>
          <a:xfrm>
            <a:off x="0" y="152400"/>
            <a:ext cx="9144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PULIRE CON ELEMENTI CHE TUTTI NOI ABBIAMO IN CUCINA</a:t>
            </a:r>
            <a:endParaRPr b="1" sz="25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450" y="1156875"/>
            <a:ext cx="4493925" cy="338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 title="PTT-20220429-WA000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7425" y="4481012"/>
            <a:ext cx="785275" cy="596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921255" y="215745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390675" y="820852"/>
            <a:ext cx="3978300" cy="378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latin typeface="Roboto"/>
                <a:ea typeface="Roboto"/>
                <a:cs typeface="Roboto"/>
                <a:sym typeface="Roboto"/>
              </a:rPr>
              <a:t>IL BICARBONATO DI SODIO (</a:t>
            </a:r>
            <a:r>
              <a:rPr b="1" lang="it" sz="2100">
                <a:solidFill>
                  <a:srgbClr val="660000"/>
                </a:solidFill>
                <a:latin typeface="Roboto"/>
                <a:ea typeface="Roboto"/>
                <a:cs typeface="Roboto"/>
                <a:sym typeface="Roboto"/>
              </a:rPr>
              <a:t>NaHCO₃)</a:t>
            </a:r>
            <a:r>
              <a:rPr b="1" lang="it" sz="2100">
                <a:latin typeface="Roboto"/>
                <a:ea typeface="Roboto"/>
                <a:cs typeface="Roboto"/>
                <a:sym typeface="Roboto"/>
              </a:rPr>
              <a:t> : noto per la sua versatilità che lo rendono un ottimo alleato nella vita di ogni giorno. Grazie alle sue numerose proprietà, è in grado di sostituire molte sostanze chimiche presenti in prodotti di uso quotidiano, garantendoci sempre un utilizzo ecologico. 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75" y="1087513"/>
            <a:ext cx="4380075" cy="2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1006430" y="137154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             </a:t>
            </a:r>
            <a:r>
              <a:rPr b="1" lang="it" sz="28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IL B</a:t>
            </a:r>
            <a:r>
              <a:rPr b="1" lang="it" sz="28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ICARBONATO DI SODIO</a:t>
            </a:r>
            <a:r>
              <a:rPr b="1" lang="it" sz="2700">
                <a:solidFill>
                  <a:srgbClr val="FF0000"/>
                </a:solidFill>
              </a:rPr>
              <a:t> </a:t>
            </a:r>
            <a:endParaRPr b="1" sz="2700">
              <a:solidFill>
                <a:srgbClr val="FF0000"/>
              </a:solidFill>
            </a:endParaRPr>
          </a:p>
        </p:txBody>
      </p:sp>
      <p:pic>
        <p:nvPicPr>
          <p:cNvPr id="263" name="Google Shape;263;p33" title="PTT-20220429-WA000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2950" y="460356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/>
        </p:nvSpPr>
        <p:spPr>
          <a:xfrm>
            <a:off x="457158" y="694500"/>
            <a:ext cx="3863400" cy="3986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/>
              <a:t>IL SALE (</a:t>
            </a:r>
            <a:r>
              <a:rPr b="1" lang="it" sz="1900">
                <a:solidFill>
                  <a:srgbClr val="FF0000"/>
                </a:solidFill>
              </a:rPr>
              <a:t>NaCl</a:t>
            </a:r>
            <a:r>
              <a:rPr b="1" lang="it" sz="1900"/>
              <a:t>),un alleato di bellezza e un ingrediente prezioso per le pulizie di casa. Nelle pulizie di casa, ha molteplici utilizzi ed è difficile elencarli tutti. Puoi utilizzarlo per pulire pentole dal fondo incrostato. Devi lavare la moka? Basterà aggiungere 3 cucchiai di sale all’acqua e metterla sul fuoco senza caffè.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269" name="Google Shape;269;p34"/>
          <p:cNvSpPr txBox="1"/>
          <p:nvPr/>
        </p:nvSpPr>
        <p:spPr>
          <a:xfrm>
            <a:off x="1965540" y="4"/>
            <a:ext cx="731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FF0000"/>
              </a:solidFill>
            </a:endParaRPr>
          </a:p>
        </p:txBody>
      </p:sp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8" y="499654"/>
            <a:ext cx="4144195" cy="414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914411" y="84754"/>
            <a:ext cx="731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     </a:t>
            </a:r>
            <a:r>
              <a:rPr b="1" lang="it" sz="24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IL SALE</a:t>
            </a:r>
            <a:endParaRPr b="1" sz="24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272" name="Google Shape;272;p34" title="PTT-20220429-WA000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3675" y="4494475"/>
            <a:ext cx="5541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/>
        </p:nvSpPr>
        <p:spPr>
          <a:xfrm>
            <a:off x="301600" y="569400"/>
            <a:ext cx="3660300" cy="4494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IL LIMONE (</a:t>
            </a:r>
            <a:r>
              <a:rPr b="1" lang="it" sz="2000">
                <a:solidFill>
                  <a:schemeClr val="dk1"/>
                </a:solidFill>
              </a:rPr>
              <a:t>acido citrico C</a:t>
            </a:r>
            <a:r>
              <a:rPr b="1" baseline="-25000" lang="it" sz="2000">
                <a:solidFill>
                  <a:schemeClr val="dk1"/>
                </a:solidFill>
              </a:rPr>
              <a:t>6</a:t>
            </a:r>
            <a:r>
              <a:rPr b="1" lang="it" sz="2000">
                <a:solidFill>
                  <a:schemeClr val="dk1"/>
                </a:solidFill>
              </a:rPr>
              <a:t>H</a:t>
            </a:r>
            <a:r>
              <a:rPr b="1" baseline="-25000" lang="it" sz="2000">
                <a:solidFill>
                  <a:schemeClr val="dk1"/>
                </a:solidFill>
              </a:rPr>
              <a:t>8</a:t>
            </a:r>
            <a:r>
              <a:rPr b="1" lang="it" sz="2000">
                <a:solidFill>
                  <a:schemeClr val="dk1"/>
                </a:solidFill>
              </a:rPr>
              <a:t>O</a:t>
            </a:r>
            <a:r>
              <a:rPr b="1" baseline="-25000" lang="it" sz="2000">
                <a:solidFill>
                  <a:schemeClr val="dk1"/>
                </a:solidFill>
              </a:rPr>
              <a:t>7</a:t>
            </a:r>
            <a:r>
              <a:rPr b="1" lang="it" sz="2000">
                <a:solidFill>
                  <a:schemeClr val="dk1"/>
                </a:solidFill>
              </a:rPr>
              <a:t>)</a:t>
            </a:r>
            <a:r>
              <a:rPr b="1" lang="it" sz="2000"/>
              <a:t>: le proprietà del limone sono innumerevoli e non solo per l’igiene della casa. Frutto essenziale in cucina, alleato della nostra salute e anche amico della bellezza, ci stupisce sempre.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Nelle pulizie domestiche è ottimo per eliminare le incrostazioni calcaree. </a:t>
            </a:r>
            <a:endParaRPr b="1" baseline="-25000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625" y="152400"/>
            <a:ext cx="4705976" cy="47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5"/>
          <p:cNvSpPr txBox="1"/>
          <p:nvPr/>
        </p:nvSpPr>
        <p:spPr>
          <a:xfrm>
            <a:off x="1035402" y="4"/>
            <a:ext cx="7315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IL LIMONE</a:t>
            </a:r>
            <a:endParaRPr b="1" sz="25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280" name="Google Shape;280;p35" title="PTT-20220429-WA000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4600" y="4577550"/>
            <a:ext cx="417000" cy="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2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/>
        </p:nvSpPr>
        <p:spPr>
          <a:xfrm>
            <a:off x="1134596" y="230374"/>
            <a:ext cx="68748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 u="sng">
                <a:solidFill>
                  <a:srgbClr val="00FF00"/>
                </a:solidFill>
              </a:rPr>
              <a:t>LA 2^B VI RINGRAZIA PER L’ATTENZIONE</a:t>
            </a:r>
            <a:endParaRPr b="1" sz="4800" u="sng">
              <a:solidFill>
                <a:srgbClr val="00FF00"/>
              </a:solidFill>
            </a:endParaRPr>
          </a:p>
        </p:txBody>
      </p:sp>
      <p:pic>
        <p:nvPicPr>
          <p:cNvPr id="288" name="Google Shape;288;p36" title="PTT-20220429-WA000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100" y="4408450"/>
            <a:ext cx="604475" cy="6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288">
                <a:solidFill>
                  <a:srgbClr val="FF0000"/>
                </a:solidFill>
              </a:rPr>
              <a:t>                </a:t>
            </a:r>
            <a:r>
              <a:rPr b="1" lang="it" sz="2488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ELEMENTI NUTRITIVI</a:t>
            </a:r>
            <a:r>
              <a:rPr b="1" lang="it" sz="2288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</a:t>
            </a:r>
            <a:endParaRPr b="1" sz="2288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599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it" sz="1572">
                <a:solidFill>
                  <a:srgbClr val="CC0000"/>
                </a:solidFill>
              </a:rPr>
              <a:t>CARBOIDRATI</a:t>
            </a:r>
            <a:r>
              <a:rPr b="1" lang="it" sz="1572">
                <a:solidFill>
                  <a:srgbClr val="CC0000"/>
                </a:solidFill>
              </a:rPr>
              <a:t>:</a:t>
            </a:r>
            <a:r>
              <a:rPr b="1" lang="it" sz="1340">
                <a:solidFill>
                  <a:srgbClr val="000000"/>
                </a:solidFill>
              </a:rPr>
              <a:t>sono sostanze organich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e 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insolubili </a:t>
            </a:r>
            <a:r>
              <a:rPr b="1" lang="it" sz="1340">
                <a:solidFill>
                  <a:srgbClr val="000000"/>
                </a:solidFill>
              </a:rPr>
              <a:t>e formate da atomi di C (carbonio),H (idrogeno),O (ossigeno),trasformati in</a:t>
            </a:r>
            <a:r>
              <a:rPr b="1" lang="it" sz="1572">
                <a:solidFill>
                  <a:srgbClr val="000000"/>
                </a:solidFill>
              </a:rPr>
              <a:t> </a:t>
            </a:r>
            <a:r>
              <a:rPr b="1" lang="it" sz="1289">
                <a:solidFill>
                  <a:srgbClr val="000000"/>
                </a:solidFill>
                <a:highlight>
                  <a:srgbClr val="FFFFFF"/>
                </a:highlight>
              </a:rPr>
              <a:t>C</a:t>
            </a:r>
            <a:r>
              <a:rPr b="1" baseline="-25000" lang="it" sz="1212">
                <a:solidFill>
                  <a:srgbClr val="000000"/>
                </a:solidFill>
                <a:highlight>
                  <a:srgbClr val="FFFFFF"/>
                </a:highlight>
              </a:rPr>
              <a:t>6</a:t>
            </a:r>
            <a:r>
              <a:rPr b="1" lang="it" sz="1289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b="1" baseline="-25000" lang="it" sz="1212">
                <a:solidFill>
                  <a:srgbClr val="000000"/>
                </a:solidFill>
                <a:highlight>
                  <a:srgbClr val="FFFFFF"/>
                </a:highlight>
              </a:rPr>
              <a:t>12</a:t>
            </a:r>
            <a:r>
              <a:rPr b="1" lang="it" sz="1289">
                <a:solidFill>
                  <a:srgbClr val="000000"/>
                </a:solidFill>
                <a:highlight>
                  <a:srgbClr val="FFFFFF"/>
                </a:highlight>
              </a:rPr>
              <a:t>O</a:t>
            </a:r>
            <a:r>
              <a:rPr b="1" baseline="-25000" lang="it" sz="1212">
                <a:solidFill>
                  <a:srgbClr val="000000"/>
                </a:solidFill>
                <a:highlight>
                  <a:srgbClr val="FFFFFF"/>
                </a:highlight>
              </a:rPr>
              <a:t>6</a:t>
            </a:r>
            <a:r>
              <a:rPr b="1" baseline="-25000" lang="it" sz="1030">
                <a:solidFill>
                  <a:srgbClr val="000000"/>
                </a:solidFill>
                <a:highlight>
                  <a:srgbClr val="FFFFFF"/>
                </a:highlight>
              </a:rPr>
              <a:t>)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 (glucosio) hanno la funzione energetica.</a:t>
            </a:r>
            <a:endParaRPr b="1" sz="134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34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it" sz="1572">
                <a:solidFill>
                  <a:srgbClr val="CC0000"/>
                </a:solidFill>
                <a:highlight>
                  <a:srgbClr val="FFFFFF"/>
                </a:highlight>
              </a:rPr>
              <a:t>PROTEINE: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sono sostanze organiche formate da atomi di C,H,O,ma sono presenti anche atomi di </a:t>
            </a:r>
            <a:r>
              <a:rPr b="1" lang="it" sz="14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 (azoto) e</a:t>
            </a:r>
            <a:r>
              <a:rPr lang="it" sz="14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it" sz="14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 (zolfo)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.la loro molecola è considerata una lunga catena di AMMINOACIDI e hanno la funzione plastica. </a:t>
            </a:r>
            <a:endParaRPr b="1" sz="134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b="1" sz="134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b="1" lang="it" sz="1572">
                <a:solidFill>
                  <a:srgbClr val="CC0000"/>
                </a:solidFill>
                <a:highlight>
                  <a:srgbClr val="FFFFFF"/>
                </a:highlight>
              </a:rPr>
              <a:t>GRASSI: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sono sostanze 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organiche insolubili in </a:t>
            </a:r>
            <a:r>
              <a:rPr b="1" lang="it" sz="1340">
                <a:solidFill>
                  <a:srgbClr val="000000"/>
                </a:solidFill>
                <a:highlight>
                  <a:srgbClr val="FFFFFF"/>
                </a:highlight>
              </a:rPr>
              <a:t>acqua, sono formate da atomi di C,H,O e hanno la funzione energetica.</a:t>
            </a:r>
            <a:endParaRPr b="1" sz="134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b="1" sz="124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138" y="44502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608" y="2171700"/>
            <a:ext cx="2681525" cy="15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1187" y="3734225"/>
            <a:ext cx="2204349" cy="1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AUD-20220423-WA0030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11425" y="443482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4675" y="2391409"/>
            <a:ext cx="4263900" cy="9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53804"/>
              <a:buFont typeface="Arial"/>
              <a:buNone/>
            </a:pPr>
            <a:r>
              <a:rPr b="1" lang="it" sz="2044">
                <a:solidFill>
                  <a:srgbClr val="CC0000"/>
                </a:solidFill>
                <a:highlight>
                  <a:schemeClr val="lt1"/>
                </a:highlight>
              </a:rPr>
              <a:t>SALI MINERALI</a:t>
            </a:r>
            <a:r>
              <a:rPr b="1" lang="it" sz="1822">
                <a:solidFill>
                  <a:srgbClr val="CC0000"/>
                </a:solidFill>
                <a:highlight>
                  <a:schemeClr val="lt1"/>
                </a:highlight>
              </a:rPr>
              <a:t>:</a:t>
            </a:r>
            <a:r>
              <a:rPr b="1" lang="it" sz="1711">
                <a:highlight>
                  <a:schemeClr val="lt1"/>
                </a:highlight>
              </a:rPr>
              <a:t>sono sostanze inorganiche,non forniscono nessun tipo di energia.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84675" y="215600"/>
            <a:ext cx="4487100" cy="48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011">
                <a:solidFill>
                  <a:srgbClr val="CC0000"/>
                </a:solidFill>
                <a:highlight>
                  <a:schemeClr val="lt1"/>
                </a:highlight>
              </a:rPr>
              <a:t>VITAMINE:</a:t>
            </a:r>
            <a:r>
              <a:rPr b="1" lang="it" sz="1711">
                <a:solidFill>
                  <a:srgbClr val="000000"/>
                </a:solidFill>
                <a:highlight>
                  <a:schemeClr val="lt1"/>
                </a:highlight>
              </a:rPr>
              <a:t>sono anch’esse sostanze organiche,chiamate MICRONUTRIENTI perché si trovano in quantità minime nel nostro corpo hanno la funzione bioregolatrice.</a:t>
            </a:r>
            <a:endParaRPr b="1" sz="171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1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rgbClr val="CC0000"/>
                </a:solidFill>
              </a:rPr>
              <a:t>ACQUA:</a:t>
            </a:r>
            <a:r>
              <a:rPr b="1" lang="it" sz="1500">
                <a:solidFill>
                  <a:srgbClr val="000000"/>
                </a:solidFill>
              </a:rPr>
              <a:t>è la sostanza più abbondante nel nostro corpo. Contribuisce a mantenere costante la temperatura corporea,evaporando sotto forma di sudore, formula </a:t>
            </a:r>
            <a:r>
              <a:rPr b="1" lang="it" sz="1600">
                <a:solidFill>
                  <a:srgbClr val="202124"/>
                </a:solidFill>
                <a:highlight>
                  <a:srgbClr val="FFFFFF"/>
                </a:highlight>
              </a:rPr>
              <a:t>H₂O.</a:t>
            </a:r>
            <a:endParaRPr b="1" sz="700">
              <a:solidFill>
                <a:srgbClr val="000000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203" y="0"/>
            <a:ext cx="3259200" cy="21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300" y="3183375"/>
            <a:ext cx="3559004" cy="17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575" y="1796950"/>
            <a:ext cx="2046674" cy="19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title="AUD-20220423-WA0028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43074" y="4632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598425" y="156725"/>
            <a:ext cx="3519300" cy="13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22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PRINCIPI </a:t>
            </a:r>
            <a:endParaRPr b="1" sz="3022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22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ALIMENTARI</a:t>
            </a:r>
            <a:endParaRPr b="1" sz="3022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5871" r="6092" t="0"/>
          <a:stretch/>
        </p:blipFill>
        <p:spPr>
          <a:xfrm>
            <a:off x="5155900" y="156725"/>
            <a:ext cx="3395948" cy="48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598425" y="1468025"/>
            <a:ext cx="2808000" cy="3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Bisogna assumere: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60% di carboidrati.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25-30% di grassi.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10-15% di proteine.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5% di vitamine e sali minerali.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1800">
                <a:solidFill>
                  <a:srgbClr val="000000"/>
                </a:solidFill>
              </a:rPr>
              <a:t>1,5/2 litri di acqua al giorno.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97" name="Google Shape;97;p17" title="Registrazione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1850" y="4568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827850" y="0"/>
            <a:ext cx="76248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it" sz="229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L’IMPORTANZA DI UNA DIETA SANA E EQUILIBRATA</a:t>
            </a:r>
            <a:endParaRPr b="1" sz="229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827850" y="663625"/>
            <a:ext cx="74883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347">
                <a:solidFill>
                  <a:srgbClr val="000000"/>
                </a:solidFill>
              </a:rPr>
              <a:t>Mangiare in modo corretto e sano è fondamentale,ma come si fa?</a:t>
            </a:r>
            <a:endParaRPr b="1" sz="7347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500" y="1252350"/>
            <a:ext cx="2943000" cy="29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138600" y="1871050"/>
            <a:ext cx="30054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Una dieta bilanciata deve basarsi sia sulla varietà dei nutrienti sia sulla quantità di calorie, che deve essere adeguata al fabbisogno di ogni persona.</a:t>
            </a:r>
            <a:endParaRPr b="1" sz="1800"/>
          </a:p>
        </p:txBody>
      </p:sp>
      <p:sp>
        <p:nvSpPr>
          <p:cNvPr id="106" name="Google Shape;106;p18"/>
          <p:cNvSpPr txBox="1"/>
          <p:nvPr/>
        </p:nvSpPr>
        <p:spPr>
          <a:xfrm>
            <a:off x="157500" y="2009650"/>
            <a:ext cx="2943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Occorre seguire una dieta varia e che prevenga sia le carenze sia gli eccessi di sostanze nutritive e di energia.</a:t>
            </a:r>
            <a:endParaRPr b="1" sz="1800"/>
          </a:p>
        </p:txBody>
      </p:sp>
      <p:sp>
        <p:nvSpPr>
          <p:cNvPr id="107" name="Google Shape;107;p18"/>
          <p:cNvSpPr txBox="1"/>
          <p:nvPr/>
        </p:nvSpPr>
        <p:spPr>
          <a:xfrm>
            <a:off x="60150" y="4301575"/>
            <a:ext cx="8541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Un adolescente deve assumere tutte le tipologie di nutrienti e ha un fabbisogno energetico di circa </a:t>
            </a:r>
            <a:r>
              <a:rPr b="1" lang="it" sz="1700">
                <a:solidFill>
                  <a:srgbClr val="FF0000"/>
                </a:solidFill>
              </a:rPr>
              <a:t>2000-2500</a:t>
            </a:r>
            <a:r>
              <a:rPr b="1" lang="it" sz="1700"/>
              <a:t> calorie al giorno che variano in base all’attività fisica che svolge.</a:t>
            </a:r>
            <a:endParaRPr b="1" sz="1700"/>
          </a:p>
        </p:txBody>
      </p:sp>
      <p:pic>
        <p:nvPicPr>
          <p:cNvPr id="108" name="Google Shape;108;p18" title="AUD-20220425-WA002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450" y="4577763"/>
            <a:ext cx="417225" cy="4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159000" y="0"/>
            <a:ext cx="8520600" cy="5094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PROBLEMI CAUSATI DA UNA DIETA SCORRETTA</a:t>
            </a:r>
            <a:endParaRPr b="1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0" y="509400"/>
            <a:ext cx="9144000" cy="4741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SOVRAPPESO: </a:t>
            </a:r>
            <a:r>
              <a:rPr b="1" lang="it">
                <a:solidFill>
                  <a:srgbClr val="000000"/>
                </a:solidFill>
              </a:rPr>
              <a:t>alimentazione eccessiva e squilibrata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porta a raggiungere un peso corporeo superiore al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normale.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OBESITÀ</a:t>
            </a:r>
            <a:r>
              <a:rPr b="1" lang="it">
                <a:solidFill>
                  <a:srgbClr val="CC0000"/>
                </a:solidFill>
              </a:rPr>
              <a:t>:</a:t>
            </a:r>
            <a:r>
              <a:rPr b="1" lang="it">
                <a:solidFill>
                  <a:srgbClr val="000000"/>
                </a:solidFill>
              </a:rPr>
              <a:t> una dieta </a:t>
            </a:r>
            <a:r>
              <a:rPr b="1" lang="it">
                <a:solidFill>
                  <a:srgbClr val="000000"/>
                </a:solidFill>
              </a:rPr>
              <a:t>ipercalorica</a:t>
            </a:r>
            <a:r>
              <a:rPr b="1" lang="it">
                <a:solidFill>
                  <a:srgbClr val="000000"/>
                </a:solidFill>
              </a:rPr>
              <a:t> e una vita troppo sedentaria possono portare all’obesità, cioè si supera almeno del 20% il valore normale del peso corporeo.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ANORESSIA:</a:t>
            </a:r>
            <a:r>
              <a:rPr b="1" lang="it">
                <a:solidFill>
                  <a:srgbClr val="000000"/>
                </a:solidFill>
              </a:rPr>
              <a:t> rifiuto patologico del cibo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che punta ad ottenere un dimagrimento eccessivo.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CC0000"/>
                </a:solidFill>
              </a:rPr>
              <a:t>BULIMIA: </a:t>
            </a:r>
            <a:r>
              <a:rPr b="1" lang="it">
                <a:solidFill>
                  <a:srgbClr val="000000"/>
                </a:solidFill>
              </a:rPr>
              <a:t>alimentazione patologica eccessiva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alternata a eliminazione del cibo ingerito utilizzando </a:t>
            </a:r>
            <a:r>
              <a:rPr b="1" lang="it">
                <a:solidFill>
                  <a:srgbClr val="000000"/>
                </a:solidFill>
              </a:rPr>
              <a:t>vomito</a:t>
            </a:r>
            <a:r>
              <a:rPr b="1" lang="it">
                <a:solidFill>
                  <a:srgbClr val="000000"/>
                </a:solidFill>
              </a:rPr>
              <a:t>,</a:t>
            </a:r>
            <a:r>
              <a:rPr b="1" lang="it">
                <a:solidFill>
                  <a:srgbClr val="000000"/>
                </a:solidFill>
              </a:rPr>
              <a:t>diuretici e lassativi.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>
                <a:solidFill>
                  <a:srgbClr val="000000"/>
                </a:solidFill>
              </a:rPr>
              <a:t>Per guarire da queste patologie non è sufficiente correggere solo la dieta ma è indispensabile rivolgersi a medici specializzati.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-2510800" y="-207200"/>
            <a:ext cx="70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275" y="558225"/>
            <a:ext cx="2192500" cy="130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863" y="2462050"/>
            <a:ext cx="2363326" cy="157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title="AUD-20220425-WA0017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8775" y="4512525"/>
            <a:ext cx="635225" cy="6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40725" y="0"/>
            <a:ext cx="85206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1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       </a:t>
            </a:r>
            <a:r>
              <a:rPr b="1" lang="it" sz="37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LA PIRAMIDE ALIMENTARE</a:t>
            </a:r>
            <a:endParaRPr b="1" sz="37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775" y="756025"/>
            <a:ext cx="4503026" cy="43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217875" y="1388125"/>
            <a:ext cx="3358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                </a:t>
            </a:r>
            <a:r>
              <a:rPr lang="it" sz="2000"/>
              <a:t>c</a:t>
            </a:r>
            <a:r>
              <a:rPr lang="it" sz="1900"/>
              <a:t>onsumo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                  settimanale</a:t>
            </a:r>
            <a:endParaRPr sz="1900"/>
          </a:p>
        </p:txBody>
      </p:sp>
      <p:sp>
        <p:nvSpPr>
          <p:cNvPr id="126" name="Google Shape;126;p20"/>
          <p:cNvSpPr txBox="1"/>
          <p:nvPr/>
        </p:nvSpPr>
        <p:spPr>
          <a:xfrm>
            <a:off x="5527725" y="2850625"/>
            <a:ext cx="223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5589675" y="2726675"/>
            <a:ext cx="324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/>
              <a:t>                </a:t>
            </a:r>
            <a:r>
              <a:rPr lang="it" sz="1900"/>
              <a:t>consumo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                  giornaliero</a:t>
            </a:r>
            <a:endParaRPr sz="1900"/>
          </a:p>
        </p:txBody>
      </p:sp>
      <p:sp>
        <p:nvSpPr>
          <p:cNvPr id="128" name="Google Shape;128;p20"/>
          <p:cNvSpPr txBox="1"/>
          <p:nvPr/>
        </p:nvSpPr>
        <p:spPr>
          <a:xfrm>
            <a:off x="6110225" y="3941275"/>
            <a:ext cx="2466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              </a:t>
            </a:r>
            <a:r>
              <a:rPr lang="it" sz="1900"/>
              <a:t>pasti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                principali</a:t>
            </a:r>
            <a:endParaRPr sz="1900"/>
          </a:p>
        </p:txBody>
      </p:sp>
      <p:sp>
        <p:nvSpPr>
          <p:cNvPr id="129" name="Google Shape;129;p20"/>
          <p:cNvSpPr txBox="1"/>
          <p:nvPr/>
        </p:nvSpPr>
        <p:spPr>
          <a:xfrm>
            <a:off x="371775" y="1059625"/>
            <a:ext cx="2949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0000"/>
                </a:solidFill>
              </a:rPr>
              <a:t>che </a:t>
            </a:r>
            <a:r>
              <a:rPr b="1" lang="it" sz="2000">
                <a:solidFill>
                  <a:srgbClr val="FF0000"/>
                </a:solidFill>
              </a:rPr>
              <a:t>cos'è</a:t>
            </a:r>
            <a:r>
              <a:rPr b="1" lang="it" sz="2000">
                <a:solidFill>
                  <a:srgbClr val="FF0000"/>
                </a:solidFill>
              </a:rPr>
              <a:t> la piramide     alimentare?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71775" y="1735150"/>
            <a:ext cx="3073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202124"/>
                </a:solidFill>
                <a:highlight>
                  <a:srgbClr val="FFFFFF"/>
                </a:highlight>
              </a:rPr>
              <a:t>La piramide alimentare è uno schema a forma di piramide, che viene utilizzato per spiegare in maniera semplificata quali sono i cibi che vanno consumati più o meno per vivere in salute.</a:t>
            </a:r>
            <a:endParaRPr b="1" sz="2100"/>
          </a:p>
        </p:txBody>
      </p:sp>
      <p:pic>
        <p:nvPicPr>
          <p:cNvPr id="131" name="Google Shape;131;p20" title="AUD-20220424-WA00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6675" y="4573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1133481" y="2379729"/>
            <a:ext cx="334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3650114" y="4065007"/>
            <a:ext cx="4560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927387" y="215968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 flipH="1">
            <a:off x="3784025" y="627900"/>
            <a:ext cx="49803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Voici une photo des fromages typiques français.On peut observer une grande variét</a:t>
            </a:r>
            <a:r>
              <a:rPr b="1" lang="it" sz="1700"/>
              <a:t>é.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D</a:t>
            </a:r>
            <a:r>
              <a:rPr b="1" lang="it" sz="1700"/>
              <a:t>ans le fromage il y a le calcium.Mais on doit faire attention à ne pas exagérer quand on mange du fromage parce </a:t>
            </a:r>
            <a:r>
              <a:rPr b="1" lang="it" sz="1700"/>
              <a:t>qu'il</a:t>
            </a:r>
            <a:r>
              <a:rPr b="1" lang="it" sz="1700"/>
              <a:t> contient beaucoup de graisses qui font mal à notre corps .Chaque zone de la France a des fromages différents.Certains d’entre eux sont: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-camembert                           -brie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-cantal                                    - cancoillotte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-reblochon                             -chèvre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-roquefort                              -beaufort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/>
              <a:t>en plus  des gourmandises, vous en cinquième année apprendrez également cette nouvelle langue.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  <p:sp>
        <p:nvSpPr>
          <p:cNvPr id="140" name="Google Shape;140;p21"/>
          <p:cNvSpPr txBox="1"/>
          <p:nvPr/>
        </p:nvSpPr>
        <p:spPr>
          <a:xfrm flipH="1">
            <a:off x="6003350" y="2668650"/>
            <a:ext cx="224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338825" y="81250"/>
            <a:ext cx="8138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                                 </a:t>
            </a:r>
            <a:r>
              <a:rPr b="1" lang="it" sz="2500">
                <a:solidFill>
                  <a:srgbClr val="FF0000"/>
                </a:solidFill>
                <a:latin typeface="Balsamiq Sans"/>
                <a:ea typeface="Balsamiq Sans"/>
                <a:cs typeface="Balsamiq Sans"/>
                <a:sym typeface="Balsamiq Sans"/>
              </a:rPr>
              <a:t>Le fromage français</a:t>
            </a:r>
            <a:endParaRPr b="1" sz="2500">
              <a:solidFill>
                <a:srgbClr val="FF000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841787" y="3074083"/>
            <a:ext cx="73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25" y="2914638"/>
            <a:ext cx="3219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25" y="685800"/>
            <a:ext cx="3219450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title="AUD-20220423-WA001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0325" y="4602875"/>
            <a:ext cx="454900" cy="4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